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20.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21" r:id="rId2"/>
  </p:sldMasterIdLst>
  <p:notesMasterIdLst>
    <p:notesMasterId r:id="rId39"/>
  </p:notesMasterIdLst>
  <p:handoutMasterIdLst>
    <p:handoutMasterId r:id="rId40"/>
  </p:handoutMasterIdLst>
  <p:sldIdLst>
    <p:sldId id="277" r:id="rId3"/>
    <p:sldId id="309" r:id="rId4"/>
    <p:sldId id="278" r:id="rId5"/>
    <p:sldId id="322" r:id="rId6"/>
    <p:sldId id="262" r:id="rId7"/>
    <p:sldId id="263" r:id="rId8"/>
    <p:sldId id="266" r:id="rId9"/>
    <p:sldId id="268" r:id="rId10"/>
    <p:sldId id="269" r:id="rId11"/>
    <p:sldId id="312" r:id="rId12"/>
    <p:sldId id="323" r:id="rId13"/>
    <p:sldId id="324" r:id="rId14"/>
    <p:sldId id="274" r:id="rId15"/>
    <p:sldId id="275" r:id="rId16"/>
    <p:sldId id="276" r:id="rId17"/>
    <p:sldId id="325" r:id="rId18"/>
    <p:sldId id="315" r:id="rId19"/>
    <p:sldId id="326" r:id="rId20"/>
    <p:sldId id="280" r:id="rId21"/>
    <p:sldId id="327" r:id="rId22"/>
    <p:sldId id="328" r:id="rId23"/>
    <p:sldId id="329" r:id="rId24"/>
    <p:sldId id="330" r:id="rId25"/>
    <p:sldId id="331" r:id="rId26"/>
    <p:sldId id="332" r:id="rId27"/>
    <p:sldId id="333" r:id="rId28"/>
    <p:sldId id="334" r:id="rId29"/>
    <p:sldId id="335" r:id="rId30"/>
    <p:sldId id="293" r:id="rId31"/>
    <p:sldId id="336" r:id="rId32"/>
    <p:sldId id="337" r:id="rId33"/>
    <p:sldId id="297" r:id="rId34"/>
    <p:sldId id="4211" r:id="rId35"/>
    <p:sldId id="4205" r:id="rId36"/>
    <p:sldId id="4212" r:id="rId37"/>
    <p:sldId id="4213" r:id="rId38"/>
  </p:sldIdLst>
  <p:sldSz cx="9144000" cy="5143500" type="screen16x9"/>
  <p:notesSz cx="6858000" cy="9144000"/>
  <p:embeddedFontLst>
    <p:embeddedFont>
      <p:font typeface="Barlow" panose="00000500000000000000" pitchFamily="2" charset="0"/>
      <p:regular r:id="rId41"/>
      <p:bold r:id="rId42"/>
      <p:italic r:id="rId43"/>
      <p:boldItalic r:id="rId44"/>
    </p:embeddedFont>
    <p:embeddedFont>
      <p:font typeface="Barlow Condensed" panose="00000506000000000000" pitchFamily="2" charset="0"/>
      <p:regular r:id="rId45"/>
      <p:bold r:id="rId46"/>
      <p:italic r:id="rId47"/>
      <p:boldItalic r:id="rId48"/>
    </p:embeddedFont>
    <p:embeddedFont>
      <p:font typeface="GT Walsheim Bl" panose="020B0604020202020204" charset="0"/>
      <p:bold r:id="rId49"/>
      <p:boldItalic r:id="rId50"/>
    </p:embeddedFont>
    <p:embeddedFont>
      <p:font typeface="GT Walsheim Lt" panose="020B0604020202020204" charset="0"/>
      <p:regular r:id="rId51"/>
      <p: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6E8723-767E-2432-888F-8266844F7B1B}" name="Michelle Wright" initials="MW" userId="S::mwright@perkinsaccounting.com::468ff30d-8c4b-47da-80c4-d98398c6affa" providerId="AD"/>
  <p188:author id="{D127D88C-A1F9-829D-C58A-1F6BA7AF412C}" name="Dylan Kolflat" initials="DK" userId="S::dkolflat@perkinsaccounting.com::bc135df6-eed8-4591-a1f5-2d7b895882d8" providerId="AD"/>
  <p188:author id="{0BFCFBF8-390A-E1BA-DB8D-1991FA47A778}" name="Teresa Petrie" initials="TP" userId="S::tpetrie@perkinsaccounting.com::fc3df82a-0fb7-4b60-9d9b-b38af70cb93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CCB52"/>
    <a:srgbClr val="F1F1F1"/>
    <a:srgbClr val="88C057"/>
    <a:srgbClr val="ED7161"/>
    <a:srgbClr val="212121"/>
    <a:srgbClr val="58D4DE"/>
    <a:srgbClr val="F6F6F6"/>
    <a:srgbClr val="083134"/>
    <a:srgbClr val="FCF1DA"/>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3BB1A-1054-419D-BC37-63264BF85690}" v="17" dt="2024-03-06T00:54:46.7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9" autoAdjust="0"/>
    <p:restoredTop sz="94660"/>
  </p:normalViewPr>
  <p:slideViewPr>
    <p:cSldViewPr>
      <p:cViewPr varScale="1">
        <p:scale>
          <a:sx n="84" d="100"/>
          <a:sy n="84" d="100"/>
        </p:scale>
        <p:origin x="780" y="56"/>
      </p:cViewPr>
      <p:guideLst>
        <p:guide orient="horz" pos="1620"/>
        <p:guide pos="2880"/>
      </p:guideLst>
    </p:cSldViewPr>
  </p:slideViewPr>
  <p:notesTextViewPr>
    <p:cViewPr>
      <p:scale>
        <a:sx n="100" d="100"/>
        <a:sy n="100" d="100"/>
      </p:scale>
      <p:origin x="0" y="0"/>
    </p:cViewPr>
  </p:notesTextViewPr>
  <p:notesViewPr>
    <p:cSldViewPr>
      <p:cViewPr varScale="1">
        <p:scale>
          <a:sx n="97" d="100"/>
          <a:sy n="97" d="100"/>
        </p:scale>
        <p:origin x="-366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microsoft.com/office/2018/10/relationships/authors" Target="authors.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K" userId="68fb51dd-e858-477e-b62d-7e221c36946a" providerId="ADAL" clId="{53B3BB1A-1054-419D-BC37-63264BF85690}"/>
    <pc:docChg chg="undo custSel addSld delSld modSld sldOrd">
      <pc:chgData name="Julia K" userId="68fb51dd-e858-477e-b62d-7e221c36946a" providerId="ADAL" clId="{53B3BB1A-1054-419D-BC37-63264BF85690}" dt="2024-03-06T00:57:12.749" v="650" actId="1076"/>
      <pc:docMkLst>
        <pc:docMk/>
      </pc:docMkLst>
      <pc:sldChg chg="addSp delSp new del mod">
        <pc:chgData name="Julia K" userId="68fb51dd-e858-477e-b62d-7e221c36946a" providerId="ADAL" clId="{53B3BB1A-1054-419D-BC37-63264BF85690}" dt="2024-03-05T18:43:07.250" v="13" actId="47"/>
        <pc:sldMkLst>
          <pc:docMk/>
          <pc:sldMk cId="3719382171" sldId="338"/>
        </pc:sldMkLst>
        <pc:spChg chg="add del">
          <ac:chgData name="Julia K" userId="68fb51dd-e858-477e-b62d-7e221c36946a" providerId="ADAL" clId="{53B3BB1A-1054-419D-BC37-63264BF85690}" dt="2024-03-05T18:41:38.466" v="2" actId="22"/>
          <ac:spMkLst>
            <pc:docMk/>
            <pc:sldMk cId="3719382171" sldId="338"/>
            <ac:spMk id="3" creationId="{F2F109AF-9071-E4CD-B3C3-C5318A4C2871}"/>
          </ac:spMkLst>
        </pc:spChg>
      </pc:sldChg>
      <pc:sldChg chg="addSp delSp modSp add mod">
        <pc:chgData name="Julia K" userId="68fb51dd-e858-477e-b62d-7e221c36946a" providerId="ADAL" clId="{53B3BB1A-1054-419D-BC37-63264BF85690}" dt="2024-03-05T18:58:17.858" v="160" actId="1076"/>
        <pc:sldMkLst>
          <pc:docMk/>
          <pc:sldMk cId="3949762507" sldId="4205"/>
        </pc:sldMkLst>
        <pc:spChg chg="add del mod">
          <ac:chgData name="Julia K" userId="68fb51dd-e858-477e-b62d-7e221c36946a" providerId="ADAL" clId="{53B3BB1A-1054-419D-BC37-63264BF85690}" dt="2024-03-05T18:45:22.774" v="14" actId="931"/>
          <ac:spMkLst>
            <pc:docMk/>
            <pc:sldMk cId="3949762507" sldId="4205"/>
            <ac:spMk id="4" creationId="{42B6D904-84C6-A6FB-32DA-C7485A37EAD4}"/>
          </ac:spMkLst>
        </pc:spChg>
        <pc:spChg chg="del">
          <ac:chgData name="Julia K" userId="68fb51dd-e858-477e-b62d-7e221c36946a" providerId="ADAL" clId="{53B3BB1A-1054-419D-BC37-63264BF85690}" dt="2024-03-05T18:42:50.380" v="9" actId="478"/>
          <ac:spMkLst>
            <pc:docMk/>
            <pc:sldMk cId="3949762507" sldId="4205"/>
            <ac:spMk id="5" creationId="{1F2EA92C-2DBD-BF82-248D-8E0D65C8CD70}"/>
          </ac:spMkLst>
        </pc:spChg>
        <pc:spChg chg="del">
          <ac:chgData name="Julia K" userId="68fb51dd-e858-477e-b62d-7e221c36946a" providerId="ADAL" clId="{53B3BB1A-1054-419D-BC37-63264BF85690}" dt="2024-03-05T18:42:44.070" v="7" actId="478"/>
          <ac:spMkLst>
            <pc:docMk/>
            <pc:sldMk cId="3949762507" sldId="4205"/>
            <ac:spMk id="7" creationId="{5DB69976-8A09-FD86-812E-A95A4A3469C7}"/>
          </ac:spMkLst>
        </pc:spChg>
        <pc:spChg chg="del">
          <ac:chgData name="Julia K" userId="68fb51dd-e858-477e-b62d-7e221c36946a" providerId="ADAL" clId="{53B3BB1A-1054-419D-BC37-63264BF85690}" dt="2024-03-05T18:42:47.658" v="8" actId="478"/>
          <ac:spMkLst>
            <pc:docMk/>
            <pc:sldMk cId="3949762507" sldId="4205"/>
            <ac:spMk id="8" creationId="{4FA6E898-2AB6-8EFB-A879-9003FE14FB9A}"/>
          </ac:spMkLst>
        </pc:spChg>
        <pc:spChg chg="del">
          <ac:chgData name="Julia K" userId="68fb51dd-e858-477e-b62d-7e221c36946a" providerId="ADAL" clId="{53B3BB1A-1054-419D-BC37-63264BF85690}" dt="2024-03-05T18:43:00.470" v="11" actId="478"/>
          <ac:spMkLst>
            <pc:docMk/>
            <pc:sldMk cId="3949762507" sldId="4205"/>
            <ac:spMk id="9" creationId="{9E0EF54C-7203-4D6A-7396-C87B807718B3}"/>
          </ac:spMkLst>
        </pc:spChg>
        <pc:spChg chg="add mod">
          <ac:chgData name="Julia K" userId="68fb51dd-e858-477e-b62d-7e221c36946a" providerId="ADAL" clId="{53B3BB1A-1054-419D-BC37-63264BF85690}" dt="2024-03-05T18:58:17.858" v="160" actId="1076"/>
          <ac:spMkLst>
            <pc:docMk/>
            <pc:sldMk cId="3949762507" sldId="4205"/>
            <ac:spMk id="10" creationId="{815EEEBE-AEF7-4E95-6956-7716E1FCB492}"/>
          </ac:spMkLst>
        </pc:spChg>
        <pc:picChg chg="add mod">
          <ac:chgData name="Julia K" userId="68fb51dd-e858-477e-b62d-7e221c36946a" providerId="ADAL" clId="{53B3BB1A-1054-419D-BC37-63264BF85690}" dt="2024-03-05T18:54:44.175" v="152" actId="1076"/>
          <ac:picMkLst>
            <pc:docMk/>
            <pc:sldMk cId="3949762507" sldId="4205"/>
            <ac:picMk id="12" creationId="{77875780-A7CE-4293-C60D-7EA69DE0B685}"/>
          </ac:picMkLst>
        </pc:picChg>
        <pc:picChg chg="add mod">
          <ac:chgData name="Julia K" userId="68fb51dd-e858-477e-b62d-7e221c36946a" providerId="ADAL" clId="{53B3BB1A-1054-419D-BC37-63264BF85690}" dt="2024-03-05T18:51:44.090" v="43"/>
          <ac:picMkLst>
            <pc:docMk/>
            <pc:sldMk cId="3949762507" sldId="4205"/>
            <ac:picMk id="14" creationId="{5B42BD95-5283-C65F-B57A-86B3FB3C32AF}"/>
          </ac:picMkLst>
        </pc:picChg>
        <pc:picChg chg="add mod">
          <ac:chgData name="Julia K" userId="68fb51dd-e858-477e-b62d-7e221c36946a" providerId="ADAL" clId="{53B3BB1A-1054-419D-BC37-63264BF85690}" dt="2024-03-05T18:52:50.137" v="46"/>
          <ac:picMkLst>
            <pc:docMk/>
            <pc:sldMk cId="3949762507" sldId="4205"/>
            <ac:picMk id="16" creationId="{AE7B14F6-5B77-C4AE-25AE-F75CF4DC2D7E}"/>
          </ac:picMkLst>
        </pc:picChg>
      </pc:sldChg>
      <pc:sldChg chg="add ord">
        <pc:chgData name="Julia K" userId="68fb51dd-e858-477e-b62d-7e221c36946a" providerId="ADAL" clId="{53B3BB1A-1054-419D-BC37-63264BF85690}" dt="2024-03-05T18:42:03.078" v="5"/>
        <pc:sldMkLst>
          <pc:docMk/>
          <pc:sldMk cId="3323287295" sldId="4211"/>
        </pc:sldMkLst>
      </pc:sldChg>
      <pc:sldChg chg="addSp delSp modSp new mod">
        <pc:chgData name="Julia K" userId="68fb51dd-e858-477e-b62d-7e221c36946a" providerId="ADAL" clId="{53B3BB1A-1054-419D-BC37-63264BF85690}" dt="2024-03-05T21:46:10.742" v="531" actId="1076"/>
        <pc:sldMkLst>
          <pc:docMk/>
          <pc:sldMk cId="1673115316" sldId="4212"/>
        </pc:sldMkLst>
        <pc:spChg chg="mod">
          <ac:chgData name="Julia K" userId="68fb51dd-e858-477e-b62d-7e221c36946a" providerId="ADAL" clId="{53B3BB1A-1054-419D-BC37-63264BF85690}" dt="2024-03-05T21:46:10.742" v="531" actId="1076"/>
          <ac:spMkLst>
            <pc:docMk/>
            <pc:sldMk cId="1673115316" sldId="4212"/>
            <ac:spMk id="2" creationId="{4284CF9A-2832-751E-70D5-EC157D6A1855}"/>
          </ac:spMkLst>
        </pc:spChg>
        <pc:spChg chg="del mod">
          <ac:chgData name="Julia K" userId="68fb51dd-e858-477e-b62d-7e221c36946a" providerId="ADAL" clId="{53B3BB1A-1054-419D-BC37-63264BF85690}" dt="2024-03-05T21:36:43.410" v="249" actId="478"/>
          <ac:spMkLst>
            <pc:docMk/>
            <pc:sldMk cId="1673115316" sldId="4212"/>
            <ac:spMk id="3" creationId="{6B8CC515-33BF-CDA7-137C-A519FFC3A53C}"/>
          </ac:spMkLst>
        </pc:spChg>
        <pc:spChg chg="add mod">
          <ac:chgData name="Julia K" userId="68fb51dd-e858-477e-b62d-7e221c36946a" providerId="ADAL" clId="{53B3BB1A-1054-419D-BC37-63264BF85690}" dt="2024-03-05T21:43:27.930" v="382" actId="1076"/>
          <ac:spMkLst>
            <pc:docMk/>
            <pc:sldMk cId="1673115316" sldId="4212"/>
            <ac:spMk id="5" creationId="{50675DA9-6A03-63B8-2B71-008CA930F139}"/>
          </ac:spMkLst>
        </pc:spChg>
        <pc:spChg chg="add mod">
          <ac:chgData name="Julia K" userId="68fb51dd-e858-477e-b62d-7e221c36946a" providerId="ADAL" clId="{53B3BB1A-1054-419D-BC37-63264BF85690}" dt="2024-03-05T21:45:59.838" v="529" actId="1076"/>
          <ac:spMkLst>
            <pc:docMk/>
            <pc:sldMk cId="1673115316" sldId="4212"/>
            <ac:spMk id="16" creationId="{D969233A-B312-1628-FCD5-D3363288BC69}"/>
          </ac:spMkLst>
        </pc:spChg>
        <pc:picChg chg="add del mod">
          <ac:chgData name="Julia K" userId="68fb51dd-e858-477e-b62d-7e221c36946a" providerId="ADAL" clId="{53B3BB1A-1054-419D-BC37-63264BF85690}" dt="2024-03-05T21:41:58.834" v="369" actId="478"/>
          <ac:picMkLst>
            <pc:docMk/>
            <pc:sldMk cId="1673115316" sldId="4212"/>
            <ac:picMk id="7" creationId="{C79E9711-8E7D-F71C-BFD6-9AE47C282765}"/>
          </ac:picMkLst>
        </pc:picChg>
        <pc:picChg chg="add mod">
          <ac:chgData name="Julia K" userId="68fb51dd-e858-477e-b62d-7e221c36946a" providerId="ADAL" clId="{53B3BB1A-1054-419D-BC37-63264BF85690}" dt="2024-03-05T21:43:27.930" v="382" actId="1076"/>
          <ac:picMkLst>
            <pc:docMk/>
            <pc:sldMk cId="1673115316" sldId="4212"/>
            <ac:picMk id="9" creationId="{31C6A381-D446-26E8-2F3C-0D787EE9CF10}"/>
          </ac:picMkLst>
        </pc:picChg>
        <pc:picChg chg="add mod">
          <ac:chgData name="Julia K" userId="68fb51dd-e858-477e-b62d-7e221c36946a" providerId="ADAL" clId="{53B3BB1A-1054-419D-BC37-63264BF85690}" dt="2024-03-05T21:43:27.930" v="382" actId="1076"/>
          <ac:picMkLst>
            <pc:docMk/>
            <pc:sldMk cId="1673115316" sldId="4212"/>
            <ac:picMk id="11" creationId="{50C40E42-366A-CA9B-EC7A-3EF729E9341F}"/>
          </ac:picMkLst>
        </pc:picChg>
        <pc:picChg chg="add mod">
          <ac:chgData name="Julia K" userId="68fb51dd-e858-477e-b62d-7e221c36946a" providerId="ADAL" clId="{53B3BB1A-1054-419D-BC37-63264BF85690}" dt="2024-03-05T21:43:27.930" v="382" actId="1076"/>
          <ac:picMkLst>
            <pc:docMk/>
            <pc:sldMk cId="1673115316" sldId="4212"/>
            <ac:picMk id="13" creationId="{5FDD3C69-EE9B-A2C0-C74C-086A496C7FB1}"/>
          </ac:picMkLst>
        </pc:picChg>
        <pc:picChg chg="add mod">
          <ac:chgData name="Julia K" userId="68fb51dd-e858-477e-b62d-7e221c36946a" providerId="ADAL" clId="{53B3BB1A-1054-419D-BC37-63264BF85690}" dt="2024-03-05T21:43:27.930" v="382" actId="1076"/>
          <ac:picMkLst>
            <pc:docMk/>
            <pc:sldMk cId="1673115316" sldId="4212"/>
            <ac:picMk id="15" creationId="{CC663954-588C-DDFA-CF3D-BECFB592E342}"/>
          </ac:picMkLst>
        </pc:picChg>
      </pc:sldChg>
      <pc:sldChg chg="addSp delSp modSp new mod">
        <pc:chgData name="Julia K" userId="68fb51dd-e858-477e-b62d-7e221c36946a" providerId="ADAL" clId="{53B3BB1A-1054-419D-BC37-63264BF85690}" dt="2024-03-06T00:57:12.749" v="650" actId="1076"/>
        <pc:sldMkLst>
          <pc:docMk/>
          <pc:sldMk cId="1629780089" sldId="4213"/>
        </pc:sldMkLst>
        <pc:spChg chg="mod">
          <ac:chgData name="Julia K" userId="68fb51dd-e858-477e-b62d-7e221c36946a" providerId="ADAL" clId="{53B3BB1A-1054-419D-BC37-63264BF85690}" dt="2024-03-06T00:55:35.087" v="641" actId="1076"/>
          <ac:spMkLst>
            <pc:docMk/>
            <pc:sldMk cId="1629780089" sldId="4213"/>
            <ac:spMk id="2" creationId="{3AC19FF9-6462-497A-557B-94892A09894D}"/>
          </ac:spMkLst>
        </pc:spChg>
        <pc:spChg chg="del">
          <ac:chgData name="Julia K" userId="68fb51dd-e858-477e-b62d-7e221c36946a" providerId="ADAL" clId="{53B3BB1A-1054-419D-BC37-63264BF85690}" dt="2024-03-06T00:48:15.877" v="559" actId="931"/>
          <ac:spMkLst>
            <pc:docMk/>
            <pc:sldMk cId="1629780089" sldId="4213"/>
            <ac:spMk id="3" creationId="{A7967B79-4EA8-52AE-2FC3-DDB020691254}"/>
          </ac:spMkLst>
        </pc:spChg>
        <pc:spChg chg="add del mod">
          <ac:chgData name="Julia K" userId="68fb51dd-e858-477e-b62d-7e221c36946a" providerId="ADAL" clId="{53B3BB1A-1054-419D-BC37-63264BF85690}" dt="2024-03-06T00:55:06.695" v="634" actId="478"/>
          <ac:spMkLst>
            <pc:docMk/>
            <pc:sldMk cId="1629780089" sldId="4213"/>
            <ac:spMk id="8" creationId="{82AE56AD-0133-2E70-B52C-0B36A9C42F9D}"/>
          </ac:spMkLst>
        </pc:spChg>
        <pc:spChg chg="add mod">
          <ac:chgData name="Julia K" userId="68fb51dd-e858-477e-b62d-7e221c36946a" providerId="ADAL" clId="{53B3BB1A-1054-419D-BC37-63264BF85690}" dt="2024-03-06T00:57:08.047" v="649" actId="1076"/>
          <ac:spMkLst>
            <pc:docMk/>
            <pc:sldMk cId="1629780089" sldId="4213"/>
            <ac:spMk id="9" creationId="{1B2348F9-009A-5B8C-8819-DC9B3D1CD04D}"/>
          </ac:spMkLst>
        </pc:spChg>
        <pc:picChg chg="add mod">
          <ac:chgData name="Julia K" userId="68fb51dd-e858-477e-b62d-7e221c36946a" providerId="ADAL" clId="{53B3BB1A-1054-419D-BC37-63264BF85690}" dt="2024-03-06T00:57:12.749" v="650" actId="1076"/>
          <ac:picMkLst>
            <pc:docMk/>
            <pc:sldMk cId="1629780089" sldId="4213"/>
            <ac:picMk id="6" creationId="{A78765D5-8E13-8FE3-EF81-B6A7A98F5DE9}"/>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solidFill>
                  <a:srgbClr val="9CCB52"/>
                </a:solidFill>
              </a:defRPr>
            </a:pPr>
            <a:r>
              <a:rPr lang="en-US" sz="800" dirty="0">
                <a:solidFill>
                  <a:srgbClr val="9CCB52"/>
                </a:solidFill>
                <a:latin typeface="GT Walsheim Bl" panose="00000900000000000000" pitchFamily="2" charset="0"/>
              </a:rPr>
              <a:t>CHART TITLE</a:t>
            </a:r>
          </a:p>
        </c:rich>
      </c:tx>
      <c:layout>
        <c:manualLayout>
          <c:xMode val="edge"/>
          <c:yMode val="edge"/>
          <c:x val="4.7422975974157094E-2"/>
          <c:y val="1.5384615384615405E-2"/>
        </c:manualLayout>
      </c:layout>
      <c:overlay val="0"/>
    </c:title>
    <c:autoTitleDeleted val="0"/>
    <c:plotArea>
      <c:layout/>
      <c:barChart>
        <c:barDir val="col"/>
        <c:grouping val="clustered"/>
        <c:varyColors val="0"/>
        <c:ser>
          <c:idx val="0"/>
          <c:order val="0"/>
          <c:tx>
            <c:strRef>
              <c:f>Sheet1!$B$1</c:f>
              <c:strCache>
                <c:ptCount val="1"/>
                <c:pt idx="0">
                  <c:v>TITLE 1</c:v>
                </c:pt>
              </c:strCache>
            </c:strRef>
          </c:tx>
          <c:spPr>
            <a:solidFill>
              <a:srgbClr val="9CCB52"/>
            </a:solidFill>
          </c:spPr>
          <c:invertIfNegative val="0"/>
          <c:cat>
            <c:strRef>
              <c:f>Sheet1!$A$2:$A$5</c:f>
              <c:strCache>
                <c:ptCount val="4"/>
                <c:pt idx="0">
                  <c:v>TITLE</c:v>
                </c:pt>
                <c:pt idx="1">
                  <c:v>TITLE</c:v>
                </c:pt>
                <c:pt idx="2">
                  <c:v>TITLE</c:v>
                </c:pt>
                <c:pt idx="3">
                  <c:v>TITLE</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A54-4461-86ED-0EAEF07B0E21}"/>
            </c:ext>
          </c:extLst>
        </c:ser>
        <c:ser>
          <c:idx val="1"/>
          <c:order val="1"/>
          <c:tx>
            <c:strRef>
              <c:f>Sheet1!$C$1</c:f>
              <c:strCache>
                <c:ptCount val="1"/>
                <c:pt idx="0">
                  <c:v>TITLE 2</c:v>
                </c:pt>
              </c:strCache>
            </c:strRef>
          </c:tx>
          <c:spPr>
            <a:solidFill>
              <a:srgbClr val="AFD576"/>
            </a:solidFill>
          </c:spPr>
          <c:invertIfNegative val="0"/>
          <c:cat>
            <c:strRef>
              <c:f>Sheet1!$A$2:$A$5</c:f>
              <c:strCache>
                <c:ptCount val="4"/>
                <c:pt idx="0">
                  <c:v>TITLE</c:v>
                </c:pt>
                <c:pt idx="1">
                  <c:v>TITLE</c:v>
                </c:pt>
                <c:pt idx="2">
                  <c:v>TITLE</c:v>
                </c:pt>
                <c:pt idx="3">
                  <c:v>TITLE</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A54-4461-86ED-0EAEF07B0E21}"/>
            </c:ext>
          </c:extLst>
        </c:ser>
        <c:ser>
          <c:idx val="2"/>
          <c:order val="2"/>
          <c:tx>
            <c:strRef>
              <c:f>Sheet1!$D$1</c:f>
              <c:strCache>
                <c:ptCount val="1"/>
                <c:pt idx="0">
                  <c:v>TITLE 3</c:v>
                </c:pt>
              </c:strCache>
            </c:strRef>
          </c:tx>
          <c:spPr>
            <a:solidFill>
              <a:srgbClr val="D7EABA"/>
            </a:solidFill>
          </c:spPr>
          <c:invertIfNegative val="0"/>
          <c:cat>
            <c:strRef>
              <c:f>Sheet1!$A$2:$A$5</c:f>
              <c:strCache>
                <c:ptCount val="4"/>
                <c:pt idx="0">
                  <c:v>TITLE</c:v>
                </c:pt>
                <c:pt idx="1">
                  <c:v>TITLE</c:v>
                </c:pt>
                <c:pt idx="2">
                  <c:v>TITLE</c:v>
                </c:pt>
                <c:pt idx="3">
                  <c:v>TITLE</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A54-4461-86ED-0EAEF07B0E21}"/>
            </c:ext>
          </c:extLst>
        </c:ser>
        <c:dLbls>
          <c:showLegendKey val="0"/>
          <c:showVal val="0"/>
          <c:showCatName val="0"/>
          <c:showSerName val="0"/>
          <c:showPercent val="0"/>
          <c:showBubbleSize val="0"/>
        </c:dLbls>
        <c:gapWidth val="150"/>
        <c:axId val="72618752"/>
        <c:axId val="72620288"/>
      </c:barChart>
      <c:catAx>
        <c:axId val="72618752"/>
        <c:scaling>
          <c:orientation val="minMax"/>
        </c:scaling>
        <c:delete val="0"/>
        <c:axPos val="b"/>
        <c:numFmt formatCode="General" sourceLinked="0"/>
        <c:majorTickMark val="none"/>
        <c:minorTickMark val="none"/>
        <c:tickLblPos val="nextTo"/>
        <c:txPr>
          <a:bodyPr/>
          <a:lstStyle/>
          <a:p>
            <a:pPr>
              <a:defRPr sz="800">
                <a:solidFill>
                  <a:schemeClr val="bg1">
                    <a:lumMod val="75000"/>
                  </a:schemeClr>
                </a:solidFill>
                <a:latin typeface="+mj-lt"/>
              </a:defRPr>
            </a:pPr>
            <a:endParaRPr lang="en-US"/>
          </a:p>
        </c:txPr>
        <c:crossAx val="72620288"/>
        <c:crosses val="autoZero"/>
        <c:auto val="1"/>
        <c:lblAlgn val="ctr"/>
        <c:lblOffset val="100"/>
        <c:noMultiLvlLbl val="0"/>
      </c:catAx>
      <c:valAx>
        <c:axId val="72620288"/>
        <c:scaling>
          <c:orientation val="minMax"/>
        </c:scaling>
        <c:delete val="0"/>
        <c:axPos val="l"/>
        <c:numFmt formatCode="General" sourceLinked="1"/>
        <c:majorTickMark val="none"/>
        <c:minorTickMark val="none"/>
        <c:tickLblPos val="nextTo"/>
        <c:txPr>
          <a:bodyPr/>
          <a:lstStyle/>
          <a:p>
            <a:pPr>
              <a:defRPr sz="800"/>
            </a:pPr>
            <a:endParaRPr lang="en-US"/>
          </a:p>
        </c:txPr>
        <c:crossAx val="72618752"/>
        <c:crosses val="autoZero"/>
        <c:crossBetween val="between"/>
      </c:valAx>
      <c:spPr>
        <a:solidFill>
          <a:srgbClr val="F6F6F6"/>
        </a:solidFill>
      </c:spPr>
    </c:plotArea>
    <c:legend>
      <c:legendPos val="r"/>
      <c:overlay val="0"/>
      <c:txPr>
        <a:bodyPr/>
        <a:lstStyle/>
        <a:p>
          <a:pPr>
            <a:defRPr sz="800">
              <a:solidFill>
                <a:schemeClr val="bg1">
                  <a:lumMod val="75000"/>
                </a:schemeClr>
              </a:solidFill>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solidFill>
                  <a:srgbClr val="9CCB52"/>
                </a:solidFill>
                <a:latin typeface="+mj-lt"/>
              </a:defRPr>
            </a:pPr>
            <a:r>
              <a:rPr lang="en-US" sz="800" dirty="0">
                <a:solidFill>
                  <a:srgbClr val="9CCB52"/>
                </a:solidFill>
                <a:latin typeface="GT Walsheim Bl" panose="00000900000000000000" pitchFamily="2" charset="0"/>
              </a:rPr>
              <a:t>PIE TITLE</a:t>
            </a:r>
          </a:p>
        </c:rich>
      </c:tx>
      <c:overlay val="0"/>
    </c:title>
    <c:autoTitleDeleted val="0"/>
    <c:plotArea>
      <c:layout/>
      <c:pieChart>
        <c:varyColors val="1"/>
        <c:ser>
          <c:idx val="0"/>
          <c:order val="0"/>
          <c:tx>
            <c:strRef>
              <c:f>Sheet1!$B$1</c:f>
              <c:strCache>
                <c:ptCount val="1"/>
                <c:pt idx="0">
                  <c:v>Sales</c:v>
                </c:pt>
              </c:strCache>
            </c:strRef>
          </c:tx>
          <c:dPt>
            <c:idx val="0"/>
            <c:bubble3D val="0"/>
            <c:spPr>
              <a:solidFill>
                <a:srgbClr val="9CCB52"/>
              </a:solidFill>
            </c:spPr>
            <c:extLst>
              <c:ext xmlns:c16="http://schemas.microsoft.com/office/drawing/2014/chart" uri="{C3380CC4-5D6E-409C-BE32-E72D297353CC}">
                <c16:uniqueId val="{00000000-CDC9-401E-AD72-1682A0C96B94}"/>
              </c:ext>
            </c:extLst>
          </c:dPt>
          <c:dPt>
            <c:idx val="1"/>
            <c:bubble3D val="0"/>
            <c:spPr>
              <a:solidFill>
                <a:srgbClr val="083134"/>
              </a:solidFill>
            </c:spPr>
            <c:extLst>
              <c:ext xmlns:c16="http://schemas.microsoft.com/office/drawing/2014/chart" uri="{C3380CC4-5D6E-409C-BE32-E72D297353CC}">
                <c16:uniqueId val="{00000001-CDC9-401E-AD72-1682A0C96B94}"/>
              </c:ext>
            </c:extLst>
          </c:dPt>
          <c:dPt>
            <c:idx val="2"/>
            <c:bubble3D val="0"/>
            <c:spPr>
              <a:solidFill>
                <a:srgbClr val="D7EABA"/>
              </a:solidFill>
            </c:spPr>
            <c:extLst>
              <c:ext xmlns:c16="http://schemas.microsoft.com/office/drawing/2014/chart" uri="{C3380CC4-5D6E-409C-BE32-E72D297353CC}">
                <c16:uniqueId val="{00000002-CDC9-401E-AD72-1682A0C96B94}"/>
              </c:ext>
            </c:extLst>
          </c:dPt>
          <c:dPt>
            <c:idx val="3"/>
            <c:bubble3D val="0"/>
            <c:spPr>
              <a:solidFill>
                <a:srgbClr val="AFD576"/>
              </a:solidFill>
            </c:spPr>
            <c:extLst>
              <c:ext xmlns:c16="http://schemas.microsoft.com/office/drawing/2014/chart" uri="{C3380CC4-5D6E-409C-BE32-E72D297353CC}">
                <c16:uniqueId val="{00000003-CDC9-401E-AD72-1682A0C96B94}"/>
              </c:ext>
            </c:extLst>
          </c:dPt>
          <c:cat>
            <c:strRef>
              <c:f>Sheet1!$A$2:$A$5</c:f>
              <c:strCache>
                <c:ptCount val="4"/>
                <c:pt idx="0">
                  <c:v>ONE</c:v>
                </c:pt>
                <c:pt idx="1">
                  <c:v>TWO</c:v>
                </c:pt>
                <c:pt idx="2">
                  <c:v>THREE</c:v>
                </c:pt>
                <c:pt idx="3">
                  <c:v>FOUR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4-CDC9-401E-AD72-1682A0C96B94}"/>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800">
              <a:solidFill>
                <a:schemeClr val="bg1">
                  <a:lumMod val="75000"/>
                </a:schemeClr>
              </a:solidFill>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TITLE 1</c:v>
                </c:pt>
              </c:strCache>
            </c:strRef>
          </c:tx>
          <c:spPr>
            <a:ln>
              <a:solidFill>
                <a:srgbClr val="D7EABA"/>
              </a:solidFill>
            </a:ln>
          </c:spPr>
          <c:marker>
            <c:symbol val="none"/>
          </c:marker>
          <c:cat>
            <c:strRef>
              <c:f>Sheet1!$A$2:$A$5</c:f>
              <c:strCache>
                <c:ptCount val="4"/>
                <c:pt idx="0">
                  <c:v>TITLE</c:v>
                </c:pt>
                <c:pt idx="1">
                  <c:v>TITLE</c:v>
                </c:pt>
                <c:pt idx="2">
                  <c:v>TITLE</c:v>
                </c:pt>
                <c:pt idx="3">
                  <c:v>TITLE</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48A9-4DC0-BFDC-B488C0CE97CB}"/>
            </c:ext>
          </c:extLst>
        </c:ser>
        <c:ser>
          <c:idx val="1"/>
          <c:order val="1"/>
          <c:tx>
            <c:strRef>
              <c:f>Sheet1!$C$1</c:f>
              <c:strCache>
                <c:ptCount val="1"/>
                <c:pt idx="0">
                  <c:v>TITLE 2</c:v>
                </c:pt>
              </c:strCache>
            </c:strRef>
          </c:tx>
          <c:spPr>
            <a:ln>
              <a:solidFill>
                <a:srgbClr val="083134"/>
              </a:solidFill>
            </a:ln>
          </c:spPr>
          <c:marker>
            <c:symbol val="none"/>
          </c:marker>
          <c:cat>
            <c:strRef>
              <c:f>Sheet1!$A$2:$A$5</c:f>
              <c:strCache>
                <c:ptCount val="4"/>
                <c:pt idx="0">
                  <c:v>TITLE</c:v>
                </c:pt>
                <c:pt idx="1">
                  <c:v>TITLE</c:v>
                </c:pt>
                <c:pt idx="2">
                  <c:v>TITLE</c:v>
                </c:pt>
                <c:pt idx="3">
                  <c:v>TITLE</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48A9-4DC0-BFDC-B488C0CE97CB}"/>
            </c:ext>
          </c:extLst>
        </c:ser>
        <c:ser>
          <c:idx val="2"/>
          <c:order val="2"/>
          <c:tx>
            <c:strRef>
              <c:f>Sheet1!$D$1</c:f>
              <c:strCache>
                <c:ptCount val="1"/>
                <c:pt idx="0">
                  <c:v>TITLE 3</c:v>
                </c:pt>
              </c:strCache>
            </c:strRef>
          </c:tx>
          <c:spPr>
            <a:ln>
              <a:solidFill>
                <a:srgbClr val="9CCB52"/>
              </a:solidFill>
            </a:ln>
          </c:spPr>
          <c:marker>
            <c:symbol val="none"/>
          </c:marker>
          <c:cat>
            <c:strRef>
              <c:f>Sheet1!$A$2:$A$5</c:f>
              <c:strCache>
                <c:ptCount val="4"/>
                <c:pt idx="0">
                  <c:v>TITLE</c:v>
                </c:pt>
                <c:pt idx="1">
                  <c:v>TITLE</c:v>
                </c:pt>
                <c:pt idx="2">
                  <c:v>TITLE</c:v>
                </c:pt>
                <c:pt idx="3">
                  <c:v>TITLE</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48A9-4DC0-BFDC-B488C0CE97CB}"/>
            </c:ext>
          </c:extLst>
        </c:ser>
        <c:dLbls>
          <c:showLegendKey val="0"/>
          <c:showVal val="0"/>
          <c:showCatName val="0"/>
          <c:showSerName val="0"/>
          <c:showPercent val="0"/>
          <c:showBubbleSize val="0"/>
        </c:dLbls>
        <c:smooth val="0"/>
        <c:axId val="72732032"/>
        <c:axId val="72737920"/>
      </c:lineChart>
      <c:catAx>
        <c:axId val="72732032"/>
        <c:scaling>
          <c:orientation val="minMax"/>
        </c:scaling>
        <c:delete val="0"/>
        <c:axPos val="b"/>
        <c:numFmt formatCode="General" sourceLinked="0"/>
        <c:majorTickMark val="out"/>
        <c:minorTickMark val="none"/>
        <c:tickLblPos val="nextTo"/>
        <c:txPr>
          <a:bodyPr/>
          <a:lstStyle/>
          <a:p>
            <a:pPr>
              <a:defRPr sz="800">
                <a:solidFill>
                  <a:schemeClr val="bg1">
                    <a:lumMod val="75000"/>
                  </a:schemeClr>
                </a:solidFill>
                <a:latin typeface="+mj-lt"/>
              </a:defRPr>
            </a:pPr>
            <a:endParaRPr lang="en-US"/>
          </a:p>
        </c:txPr>
        <c:crossAx val="72737920"/>
        <c:crosses val="autoZero"/>
        <c:auto val="1"/>
        <c:lblAlgn val="ctr"/>
        <c:lblOffset val="100"/>
        <c:noMultiLvlLbl val="0"/>
      </c:catAx>
      <c:valAx>
        <c:axId val="72737920"/>
        <c:scaling>
          <c:orientation val="minMax"/>
        </c:scaling>
        <c:delete val="0"/>
        <c:axPos val="l"/>
        <c:majorGridlines/>
        <c:numFmt formatCode="General" sourceLinked="1"/>
        <c:majorTickMark val="out"/>
        <c:minorTickMark val="none"/>
        <c:tickLblPos val="nextTo"/>
        <c:txPr>
          <a:bodyPr/>
          <a:lstStyle/>
          <a:p>
            <a:pPr>
              <a:defRPr sz="800"/>
            </a:pPr>
            <a:endParaRPr lang="en-US"/>
          </a:p>
        </c:txPr>
        <c:crossAx val="72732032"/>
        <c:crosses val="autoZero"/>
        <c:crossBetween val="between"/>
      </c:valAx>
    </c:plotArea>
    <c:legend>
      <c:legendPos val="r"/>
      <c:overlay val="0"/>
      <c:txPr>
        <a:bodyPr/>
        <a:lstStyle/>
        <a:p>
          <a:pPr>
            <a:defRPr sz="800">
              <a:solidFill>
                <a:schemeClr val="bg1">
                  <a:lumMod val="75000"/>
                </a:schemeClr>
              </a:solidFill>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42C6B1-0475-44D9-9DA8-039FEDB4A967}" type="datetimeFigureOut">
              <a:rPr lang="en-US" smtClean="0"/>
              <a:pPr/>
              <a:t>3/5/2024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EC72D91-6E26-4F5F-89A2-075754C4BD4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5B093-FF06-4FB4-9998-D1E678513F79}"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57DB5-C445-4CAE-8676-17F034C9AF2C}" type="slidenum">
              <a:rPr lang="en-US" smtClean="0"/>
              <a:t>‹#›</a:t>
            </a:fld>
            <a:endParaRPr lang="en-US"/>
          </a:p>
        </p:txBody>
      </p:sp>
    </p:spTree>
    <p:extLst>
      <p:ext uri="{BB962C8B-B14F-4D97-AF65-F5344CB8AC3E}">
        <p14:creationId xmlns:p14="http://schemas.microsoft.com/office/powerpoint/2010/main" val="3078099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09B8EC-F84F-4253-B0CD-F0FAC296A1AF}" type="slidenum">
              <a:rPr lang="en-US" smtClean="0"/>
              <a:t>29</a:t>
            </a:fld>
            <a:endParaRPr lang="en-US"/>
          </a:p>
        </p:txBody>
      </p:sp>
    </p:spTree>
    <p:extLst>
      <p:ext uri="{BB962C8B-B14F-4D97-AF65-F5344CB8AC3E}">
        <p14:creationId xmlns:p14="http://schemas.microsoft.com/office/powerpoint/2010/main" val="1434194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editable map.</a:t>
            </a:r>
          </a:p>
          <a:p>
            <a:r>
              <a:rPr lang="en-US" dirty="0"/>
              <a:t>MUST</a:t>
            </a:r>
            <a:r>
              <a:rPr lang="en-US" baseline="0" dirty="0"/>
              <a:t> have all fonts installed on your computer to see it properly.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8EDAC-5C8F-4F3E-B958-4BC8D8FA18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496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1212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962150"/>
            <a:ext cx="6400800" cy="1102519"/>
          </a:xfrm>
        </p:spPr>
        <p:txBody>
          <a:bodyPr anchor="b"/>
          <a:lstStyle>
            <a:lvl1pPr algn="l">
              <a:defRPr sz="5400">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685800" y="3105150"/>
            <a:ext cx="4876800" cy="457200"/>
          </a:xfrm>
        </p:spPr>
        <p:txBody>
          <a:bodyPr>
            <a:no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5" name="Text Placeholder 4"/>
          <p:cNvSpPr>
            <a:spLocks noGrp="1"/>
          </p:cNvSpPr>
          <p:nvPr>
            <p:ph type="body" sz="quarter" idx="10" hasCustomPrompt="1"/>
          </p:nvPr>
        </p:nvSpPr>
        <p:spPr>
          <a:xfrm>
            <a:off x="6096000" y="4349170"/>
            <a:ext cx="2362200" cy="228600"/>
          </a:xfrm>
        </p:spPr>
        <p:txBody>
          <a:bodyPr>
            <a:normAutofit/>
          </a:bodyPr>
          <a:lstStyle>
            <a:lvl1pPr algn="r">
              <a:buNone/>
              <a:defRPr sz="1000">
                <a:solidFill>
                  <a:srgbClr val="111111"/>
                </a:solidFill>
                <a:latin typeface="GT Walsheim Bl" panose="00000900000000000000" pitchFamily="2" charset="0"/>
              </a:defRPr>
            </a:lvl1pPr>
          </a:lstStyle>
          <a:p>
            <a:pPr lvl="0"/>
            <a:r>
              <a:rPr lang="en-US" dirty="0"/>
              <a:t>#PERKINSPRESENTS</a:t>
            </a:r>
          </a:p>
        </p:txBody>
      </p:sp>
      <p:pic>
        <p:nvPicPr>
          <p:cNvPr id="8" name="Picture 7" descr="logo-white-2.png"/>
          <p:cNvPicPr>
            <a:picLocks noChangeAspect="1"/>
          </p:cNvPicPr>
          <p:nvPr userDrawn="1"/>
        </p:nvPicPr>
        <p:blipFill>
          <a:blip r:embed="rId2" cstate="print"/>
          <a:stretch>
            <a:fillRect/>
          </a:stretch>
        </p:blipFill>
        <p:spPr>
          <a:xfrm>
            <a:off x="685800" y="438150"/>
            <a:ext cx="1524000" cy="314563"/>
          </a:xfrm>
          <a:prstGeom prst="rect">
            <a:avLst/>
          </a:prstGeom>
        </p:spPr>
      </p:pic>
      <p:sp>
        <p:nvSpPr>
          <p:cNvPr id="6" name="Text Placeholder 4"/>
          <p:cNvSpPr>
            <a:spLocks noGrp="1"/>
          </p:cNvSpPr>
          <p:nvPr>
            <p:ph type="body" sz="quarter" idx="11" hasCustomPrompt="1"/>
          </p:nvPr>
        </p:nvSpPr>
        <p:spPr>
          <a:xfrm>
            <a:off x="685800" y="4400550"/>
            <a:ext cx="1447800" cy="228600"/>
          </a:xfrm>
        </p:spPr>
        <p:txBody>
          <a:bodyPr>
            <a:normAutofit/>
          </a:bodyPr>
          <a:lstStyle>
            <a:lvl1pPr algn="l">
              <a:buNone/>
              <a:defRPr sz="800">
                <a:solidFill>
                  <a:schemeClr val="bg1"/>
                </a:solidFill>
                <a:latin typeface="GT Walsheim Bl" panose="00000900000000000000" pitchFamily="2" charset="0"/>
              </a:defRPr>
            </a:lvl1pPr>
          </a:lstStyle>
          <a:p>
            <a:pPr lvl="0"/>
            <a:r>
              <a:rPr lang="en-US" dirty="0"/>
              <a:t>DATE</a:t>
            </a:r>
          </a:p>
        </p:txBody>
      </p:sp>
      <p:sp>
        <p:nvSpPr>
          <p:cNvPr id="7" name="Rectangle 6"/>
          <p:cNvSpPr/>
          <p:nvPr userDrawn="1"/>
        </p:nvSpPr>
        <p:spPr>
          <a:xfrm>
            <a:off x="762000" y="4278631"/>
            <a:ext cx="381000" cy="45719"/>
          </a:xfrm>
          <a:prstGeom prst="rect">
            <a:avLst/>
          </a:prstGeom>
          <a:solidFill>
            <a:srgbClr val="9C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cxnSp>
        <p:nvCxnSpPr>
          <p:cNvPr id="10" name="Straight Connector 9"/>
          <p:cNvCxnSpPr/>
          <p:nvPr userDrawn="1"/>
        </p:nvCxnSpPr>
        <p:spPr>
          <a:xfrm>
            <a:off x="685800" y="895350"/>
            <a:ext cx="7772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Quad Column">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85800" y="285750"/>
            <a:ext cx="2057400" cy="228600"/>
          </a:xfrm>
        </p:spPr>
        <p:txBody>
          <a:bodyPr>
            <a:noAutofit/>
          </a:bodyPr>
          <a:lstStyle>
            <a:lvl1pPr marL="0" indent="0" algn="l">
              <a:buNone/>
              <a:defRPr sz="800">
                <a:solidFill>
                  <a:schemeClr val="bg1">
                    <a:lumMod val="75000"/>
                  </a:schemeClr>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sp>
        <p:nvSpPr>
          <p:cNvPr id="16" name="Text Placeholder 15"/>
          <p:cNvSpPr>
            <a:spLocks noGrp="1"/>
          </p:cNvSpPr>
          <p:nvPr>
            <p:ph type="body" sz="quarter" idx="11" hasCustomPrompt="1"/>
          </p:nvPr>
        </p:nvSpPr>
        <p:spPr>
          <a:xfrm>
            <a:off x="685800" y="2800350"/>
            <a:ext cx="1752600"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17" name="Text Placeholder 8"/>
          <p:cNvSpPr>
            <a:spLocks noGrp="1"/>
          </p:cNvSpPr>
          <p:nvPr>
            <p:ph type="body" sz="quarter" idx="12" hasCustomPrompt="1"/>
          </p:nvPr>
        </p:nvSpPr>
        <p:spPr>
          <a:xfrm>
            <a:off x="685800" y="3028950"/>
            <a:ext cx="1752600" cy="14478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40" name="Text Placeholder 15"/>
          <p:cNvSpPr>
            <a:spLocks noGrp="1"/>
          </p:cNvSpPr>
          <p:nvPr>
            <p:ph type="body" sz="quarter" idx="13" hasCustomPrompt="1"/>
          </p:nvPr>
        </p:nvSpPr>
        <p:spPr>
          <a:xfrm>
            <a:off x="2692400" y="2800350"/>
            <a:ext cx="1752600"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41" name="Text Placeholder 8"/>
          <p:cNvSpPr>
            <a:spLocks noGrp="1"/>
          </p:cNvSpPr>
          <p:nvPr>
            <p:ph type="body" sz="quarter" idx="14" hasCustomPrompt="1"/>
          </p:nvPr>
        </p:nvSpPr>
        <p:spPr>
          <a:xfrm>
            <a:off x="2692400" y="3028950"/>
            <a:ext cx="1752600" cy="14478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42" name="Text Placeholder 15"/>
          <p:cNvSpPr>
            <a:spLocks noGrp="1"/>
          </p:cNvSpPr>
          <p:nvPr>
            <p:ph type="body" sz="quarter" idx="15" hasCustomPrompt="1"/>
          </p:nvPr>
        </p:nvSpPr>
        <p:spPr>
          <a:xfrm>
            <a:off x="4699000" y="2800350"/>
            <a:ext cx="1752600"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43" name="Text Placeholder 8"/>
          <p:cNvSpPr>
            <a:spLocks noGrp="1"/>
          </p:cNvSpPr>
          <p:nvPr>
            <p:ph type="body" sz="quarter" idx="16" hasCustomPrompt="1"/>
          </p:nvPr>
        </p:nvSpPr>
        <p:spPr>
          <a:xfrm>
            <a:off x="4699000" y="3028950"/>
            <a:ext cx="1752600" cy="14478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44" name="Text Placeholder 15"/>
          <p:cNvSpPr>
            <a:spLocks noGrp="1"/>
          </p:cNvSpPr>
          <p:nvPr>
            <p:ph type="body" sz="quarter" idx="17" hasCustomPrompt="1"/>
          </p:nvPr>
        </p:nvSpPr>
        <p:spPr>
          <a:xfrm>
            <a:off x="6705600" y="2800350"/>
            <a:ext cx="1752600"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45" name="Text Placeholder 8"/>
          <p:cNvSpPr>
            <a:spLocks noGrp="1"/>
          </p:cNvSpPr>
          <p:nvPr>
            <p:ph type="body" sz="quarter" idx="18" hasCustomPrompt="1"/>
          </p:nvPr>
        </p:nvSpPr>
        <p:spPr>
          <a:xfrm>
            <a:off x="6705600" y="3028950"/>
            <a:ext cx="1752600" cy="14478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46" name="Text Placeholder 8"/>
          <p:cNvSpPr>
            <a:spLocks noGrp="1"/>
          </p:cNvSpPr>
          <p:nvPr>
            <p:ph type="body" sz="quarter" idx="10" hasCustomPrompt="1"/>
          </p:nvPr>
        </p:nvSpPr>
        <p:spPr>
          <a:xfrm>
            <a:off x="685800" y="895350"/>
            <a:ext cx="3505200" cy="457200"/>
          </a:xfrm>
        </p:spPr>
        <p:txBody>
          <a:bodyPr anchor="b">
            <a:noAutofit/>
          </a:bodyPr>
          <a:lstStyle>
            <a:lvl1pPr marL="0" indent="0">
              <a:buNone/>
              <a:defRPr sz="2400">
                <a:solidFill>
                  <a:srgbClr val="9CCB52"/>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Header</a:t>
            </a:r>
          </a:p>
        </p:txBody>
      </p:sp>
      <p:sp>
        <p:nvSpPr>
          <p:cNvPr id="47" name="Text Placeholder 8"/>
          <p:cNvSpPr>
            <a:spLocks noGrp="1"/>
          </p:cNvSpPr>
          <p:nvPr>
            <p:ph type="body" sz="quarter" idx="19" hasCustomPrompt="1"/>
          </p:nvPr>
        </p:nvSpPr>
        <p:spPr>
          <a:xfrm>
            <a:off x="685800" y="1428750"/>
            <a:ext cx="3505200" cy="990600"/>
          </a:xfrm>
        </p:spPr>
        <p:txBody>
          <a:bodyPr>
            <a:noAutofit/>
          </a:bodyPr>
          <a:lstStyle>
            <a:lvl1pPr marL="0" indent="0">
              <a:buNone/>
              <a:defRPr sz="1000">
                <a:solidFill>
                  <a:srgbClr val="212121"/>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Double Column">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85800" y="285750"/>
            <a:ext cx="2057400" cy="228600"/>
          </a:xfrm>
        </p:spPr>
        <p:txBody>
          <a:bodyPr>
            <a:noAutofit/>
          </a:bodyPr>
          <a:lstStyle>
            <a:lvl1pPr marL="0" indent="0" algn="l">
              <a:buNone/>
              <a:defRPr sz="800">
                <a:solidFill>
                  <a:schemeClr val="bg1">
                    <a:lumMod val="75000"/>
                  </a:schemeClr>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sp>
        <p:nvSpPr>
          <p:cNvPr id="9" name="Text Placeholder 8"/>
          <p:cNvSpPr>
            <a:spLocks noGrp="1"/>
          </p:cNvSpPr>
          <p:nvPr>
            <p:ph type="body" sz="quarter" idx="10" hasCustomPrompt="1"/>
          </p:nvPr>
        </p:nvSpPr>
        <p:spPr>
          <a:xfrm>
            <a:off x="685800" y="1428750"/>
            <a:ext cx="3581400" cy="2057400"/>
          </a:xfrm>
        </p:spPr>
        <p:txBody>
          <a:bodyPr anchor="t">
            <a:noAutofit/>
          </a:bodyPr>
          <a:lstStyle>
            <a:lvl1pPr marL="0" indent="0">
              <a:buNone/>
              <a:defRPr sz="2400">
                <a:solidFill>
                  <a:srgbClr val="9CCB52"/>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Header</a:t>
            </a:r>
          </a:p>
        </p:txBody>
      </p:sp>
      <p:sp>
        <p:nvSpPr>
          <p:cNvPr id="11" name="Text Placeholder 8"/>
          <p:cNvSpPr>
            <a:spLocks noGrp="1"/>
          </p:cNvSpPr>
          <p:nvPr>
            <p:ph type="body" sz="quarter" idx="11" hasCustomPrompt="1"/>
          </p:nvPr>
        </p:nvSpPr>
        <p:spPr>
          <a:xfrm>
            <a:off x="4953000" y="1428750"/>
            <a:ext cx="3505200" cy="1066800"/>
          </a:xfrm>
        </p:spPr>
        <p:txBody>
          <a:bodyPr>
            <a:noAutofit/>
          </a:bodyPr>
          <a:lstStyle>
            <a:lvl1pPr marL="0" indent="0">
              <a:buNone/>
              <a:defRPr sz="1200">
                <a:solidFill>
                  <a:srgbClr val="212121"/>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7" name="Text Placeholder 8"/>
          <p:cNvSpPr>
            <a:spLocks noGrp="1"/>
          </p:cNvSpPr>
          <p:nvPr>
            <p:ph type="body" sz="quarter" idx="12" hasCustomPrompt="1"/>
          </p:nvPr>
        </p:nvSpPr>
        <p:spPr>
          <a:xfrm>
            <a:off x="4953000" y="2647950"/>
            <a:ext cx="3505200" cy="15240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8" name="Rectangle 7"/>
          <p:cNvSpPr/>
          <p:nvPr userDrawn="1"/>
        </p:nvSpPr>
        <p:spPr>
          <a:xfrm>
            <a:off x="762000" y="1276350"/>
            <a:ext cx="381000" cy="45719"/>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Triple Column">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85800" y="285750"/>
            <a:ext cx="2057400" cy="228600"/>
          </a:xfrm>
        </p:spPr>
        <p:txBody>
          <a:bodyPr>
            <a:noAutofit/>
          </a:bodyPr>
          <a:lstStyle>
            <a:lvl1pPr marL="0" indent="0" algn="l">
              <a:buNone/>
              <a:defRPr sz="800">
                <a:solidFill>
                  <a:schemeClr val="bg1">
                    <a:lumMod val="75000"/>
                  </a:schemeClr>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sp>
        <p:nvSpPr>
          <p:cNvPr id="9" name="Text Placeholder 8"/>
          <p:cNvSpPr>
            <a:spLocks noGrp="1"/>
          </p:cNvSpPr>
          <p:nvPr>
            <p:ph type="body" sz="quarter" idx="10" hasCustomPrompt="1"/>
          </p:nvPr>
        </p:nvSpPr>
        <p:spPr>
          <a:xfrm>
            <a:off x="685800" y="1428750"/>
            <a:ext cx="2286000" cy="2133600"/>
          </a:xfrm>
        </p:spPr>
        <p:txBody>
          <a:bodyPr anchor="t">
            <a:noAutofit/>
          </a:bodyPr>
          <a:lstStyle>
            <a:lvl1pPr marL="0" indent="0">
              <a:buNone/>
              <a:defRPr sz="2400">
                <a:solidFill>
                  <a:srgbClr val="9CCB52"/>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Header</a:t>
            </a:r>
          </a:p>
        </p:txBody>
      </p:sp>
      <p:sp>
        <p:nvSpPr>
          <p:cNvPr id="11" name="Text Placeholder 8"/>
          <p:cNvSpPr>
            <a:spLocks noGrp="1"/>
          </p:cNvSpPr>
          <p:nvPr>
            <p:ph type="body" sz="quarter" idx="11" hasCustomPrompt="1"/>
          </p:nvPr>
        </p:nvSpPr>
        <p:spPr>
          <a:xfrm>
            <a:off x="3429000" y="1428750"/>
            <a:ext cx="2286000" cy="2133600"/>
          </a:xfrm>
        </p:spPr>
        <p:txBody>
          <a:bodyPr>
            <a:noAutofit/>
          </a:bodyPr>
          <a:lstStyle>
            <a:lvl1pPr marL="0" indent="0">
              <a:buNone/>
              <a:defRPr sz="1200">
                <a:solidFill>
                  <a:srgbClr val="212121"/>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7" name="Text Placeholder 8"/>
          <p:cNvSpPr>
            <a:spLocks noGrp="1"/>
          </p:cNvSpPr>
          <p:nvPr>
            <p:ph type="body" sz="quarter" idx="12" hasCustomPrompt="1"/>
          </p:nvPr>
        </p:nvSpPr>
        <p:spPr>
          <a:xfrm>
            <a:off x="6172200" y="1428750"/>
            <a:ext cx="2286000" cy="21336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8" name="Rectangle 7"/>
          <p:cNvSpPr/>
          <p:nvPr userDrawn="1"/>
        </p:nvSpPr>
        <p:spPr>
          <a:xfrm>
            <a:off x="762000" y="1276350"/>
            <a:ext cx="381000" cy="45719"/>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s">
    <p:bg>
      <p:bgPr>
        <a:solidFill>
          <a:srgbClr val="212121"/>
        </a:solidFill>
        <a:effectLst/>
      </p:bgPr>
    </p:bg>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85800" y="285750"/>
            <a:ext cx="2057400" cy="228600"/>
          </a:xfrm>
        </p:spPr>
        <p:txBody>
          <a:bodyPr>
            <a:noAutofit/>
          </a:bodyPr>
          <a:lstStyle>
            <a:lvl1pPr marL="0" indent="0" algn="l">
              <a:buNone/>
              <a:defRPr sz="800">
                <a:solidFill>
                  <a:schemeClr val="bg1"/>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sp>
        <p:nvSpPr>
          <p:cNvPr id="9" name="Text Placeholder 8"/>
          <p:cNvSpPr>
            <a:spLocks noGrp="1"/>
          </p:cNvSpPr>
          <p:nvPr>
            <p:ph type="body" sz="quarter" idx="10" hasCustomPrompt="1"/>
          </p:nvPr>
        </p:nvSpPr>
        <p:spPr>
          <a:xfrm>
            <a:off x="685800" y="1200150"/>
            <a:ext cx="3581400" cy="1524000"/>
          </a:xfrm>
        </p:spPr>
        <p:txBody>
          <a:bodyPr anchor="t">
            <a:noAutofit/>
          </a:bodyPr>
          <a:lstStyle>
            <a:lvl1pPr marL="0" indent="0" algn="r">
              <a:buNone/>
              <a:defRPr sz="9600">
                <a:solidFill>
                  <a:srgbClr val="9CCB52"/>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11" name="Text Placeholder 8"/>
          <p:cNvSpPr>
            <a:spLocks noGrp="1"/>
          </p:cNvSpPr>
          <p:nvPr>
            <p:ph type="body" sz="quarter" idx="11" hasCustomPrompt="1"/>
          </p:nvPr>
        </p:nvSpPr>
        <p:spPr>
          <a:xfrm>
            <a:off x="4953000" y="1428750"/>
            <a:ext cx="3505200" cy="1066800"/>
          </a:xfrm>
        </p:spPr>
        <p:txBody>
          <a:bodyPr>
            <a:noAutofit/>
          </a:bodyPr>
          <a:lstStyle>
            <a:lvl1pPr marL="0" indent="0">
              <a:buNone/>
              <a:defRPr sz="1200">
                <a:solidFill>
                  <a:schemeClr val="bg1"/>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7" name="Text Placeholder 8"/>
          <p:cNvSpPr>
            <a:spLocks noGrp="1"/>
          </p:cNvSpPr>
          <p:nvPr>
            <p:ph type="body" sz="quarter" idx="12" hasCustomPrompt="1"/>
          </p:nvPr>
        </p:nvSpPr>
        <p:spPr>
          <a:xfrm>
            <a:off x="4953000" y="2647950"/>
            <a:ext cx="3505200" cy="1524000"/>
          </a:xfrm>
        </p:spPr>
        <p:txBody>
          <a:bodyPr>
            <a:noAutofit/>
          </a:bodyPr>
          <a:lstStyle>
            <a:lvl1pPr marL="0" indent="0">
              <a:buNone/>
              <a:defRPr sz="1000">
                <a:solidFill>
                  <a:schemeClr val="bg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10" name="Text Placeholder 15"/>
          <p:cNvSpPr>
            <a:spLocks noGrp="1"/>
          </p:cNvSpPr>
          <p:nvPr>
            <p:ph type="body" sz="quarter" idx="13" hasCustomPrompt="1"/>
          </p:nvPr>
        </p:nvSpPr>
        <p:spPr>
          <a:xfrm>
            <a:off x="2514600" y="2876550"/>
            <a:ext cx="1752600" cy="228600"/>
          </a:xfrm>
        </p:spPr>
        <p:txBody>
          <a:bodyPr>
            <a:noAutofit/>
          </a:bodyPr>
          <a:lstStyle>
            <a:lvl1pPr marL="0" indent="0" algn="r">
              <a:buNone/>
              <a:defRPr sz="800">
                <a:solidFill>
                  <a:schemeClr val="bg1"/>
                </a:solidFill>
                <a:latin typeface="GT Walsheim Bl" panose="00000900000000000000" pitchFamily="2" charset="0"/>
              </a:defRPr>
            </a:lvl1pPr>
          </a:lstStyle>
          <a:p>
            <a:pPr lvl="0"/>
            <a:r>
              <a:rPr lang="en-US" dirty="0"/>
              <a:t>HEADER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ll Quote">
    <p:bg>
      <p:bgPr>
        <a:solidFill>
          <a:srgbClr val="FCF1DA"/>
        </a:solidFill>
        <a:effectLst/>
      </p:bgPr>
    </p:bg>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5486400" y="3257550"/>
            <a:ext cx="2057400" cy="228600"/>
          </a:xfrm>
        </p:spPr>
        <p:txBody>
          <a:bodyPr>
            <a:noAutofit/>
          </a:bodyPr>
          <a:lstStyle>
            <a:lvl1pPr marL="0" indent="0" algn="r">
              <a:buNone/>
              <a:defRPr sz="1000">
                <a:solidFill>
                  <a:srgbClr val="F1BB46"/>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a:t>
            </a:r>
          </a:p>
        </p:txBody>
      </p:sp>
      <p:cxnSp>
        <p:nvCxnSpPr>
          <p:cNvPr id="9" name="Straight Connector 8"/>
          <p:cNvCxnSpPr/>
          <p:nvPr userDrawn="1"/>
        </p:nvCxnSpPr>
        <p:spPr>
          <a:xfrm>
            <a:off x="1600200" y="3181350"/>
            <a:ext cx="5943600" cy="0"/>
          </a:xfrm>
          <a:prstGeom prst="line">
            <a:avLst/>
          </a:prstGeom>
          <a:ln>
            <a:solidFill>
              <a:srgbClr val="F1BB46"/>
            </a:solidFill>
          </a:ln>
        </p:spPr>
        <p:style>
          <a:lnRef idx="1">
            <a:schemeClr val="accent1"/>
          </a:lnRef>
          <a:fillRef idx="0">
            <a:schemeClr val="accent1"/>
          </a:fillRef>
          <a:effectRef idx="0">
            <a:schemeClr val="accent1"/>
          </a:effectRef>
          <a:fontRef idx="minor">
            <a:schemeClr val="tx1"/>
          </a:fontRef>
        </p:style>
      </p:cxnSp>
      <p:sp>
        <p:nvSpPr>
          <p:cNvPr id="19" name="Rectangle 18"/>
          <p:cNvSpPr/>
          <p:nvPr userDrawn="1"/>
        </p:nvSpPr>
        <p:spPr>
          <a:xfrm>
            <a:off x="0" y="0"/>
            <a:ext cx="9144000" cy="45719"/>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
        <p:nvSpPr>
          <p:cNvPr id="13" name="Text Placeholder 12"/>
          <p:cNvSpPr>
            <a:spLocks noGrp="1"/>
          </p:cNvSpPr>
          <p:nvPr>
            <p:ph type="body" sz="quarter" idx="10"/>
          </p:nvPr>
        </p:nvSpPr>
        <p:spPr>
          <a:xfrm>
            <a:off x="1600200" y="1504950"/>
            <a:ext cx="5943600" cy="1447800"/>
          </a:xfrm>
        </p:spPr>
        <p:txBody>
          <a:bodyPr anchor="b"/>
          <a:lstStyle>
            <a:lvl1pPr marL="0" indent="0">
              <a:buNone/>
              <a:defRPr>
                <a:solidFill>
                  <a:srgbClr val="083134"/>
                </a:solidFill>
                <a:latin typeface="GT Walsheim Bl" panose="00000900000000000000" pitchFamily="2" charset="0"/>
              </a:defRPr>
            </a:lvl1pPr>
            <a:lvl2pPr>
              <a:buNone/>
              <a:defRPr>
                <a:solidFill>
                  <a:srgbClr val="F1BB46"/>
                </a:solidFill>
                <a:latin typeface="+mj-lt"/>
              </a:defRPr>
            </a:lvl2pPr>
            <a:lvl3pPr>
              <a:buNone/>
              <a:defRPr>
                <a:solidFill>
                  <a:srgbClr val="F1BB46"/>
                </a:solidFill>
                <a:latin typeface="+mj-lt"/>
              </a:defRPr>
            </a:lvl3pPr>
            <a:lvl4pPr>
              <a:buNone/>
              <a:defRPr>
                <a:solidFill>
                  <a:srgbClr val="F1BB46"/>
                </a:solidFill>
                <a:latin typeface="+mj-lt"/>
              </a:defRPr>
            </a:lvl4pPr>
            <a:lvl5pPr>
              <a:buNone/>
              <a:defRPr>
                <a:solidFill>
                  <a:srgbClr val="F1BB46"/>
                </a:solidFill>
                <a:latin typeface="+mj-lt"/>
              </a:defRPr>
            </a:lvl5pPr>
          </a:lstStyle>
          <a:p>
            <a:pPr lvl="0"/>
            <a:r>
              <a:rPr lang="en-US" dirty="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Single Light">
    <p:bg>
      <p:bgPr>
        <a:solidFill>
          <a:srgbClr val="F6F6F6"/>
        </a:solidFill>
        <a:effectLst/>
      </p:bgPr>
    </p:bg>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85800" y="285750"/>
            <a:ext cx="2057400" cy="228600"/>
          </a:xfrm>
        </p:spPr>
        <p:txBody>
          <a:bodyPr>
            <a:noAutofit/>
          </a:bodyPr>
          <a:lstStyle>
            <a:lvl1pPr marL="0" indent="0" algn="l">
              <a:buNone/>
              <a:defRPr sz="800">
                <a:solidFill>
                  <a:schemeClr val="bg1">
                    <a:lumMod val="75000"/>
                  </a:schemeClr>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sp>
        <p:nvSpPr>
          <p:cNvPr id="9" name="Text Placeholder 8"/>
          <p:cNvSpPr>
            <a:spLocks noGrp="1"/>
          </p:cNvSpPr>
          <p:nvPr>
            <p:ph type="body" sz="quarter" idx="10" hasCustomPrompt="1"/>
          </p:nvPr>
        </p:nvSpPr>
        <p:spPr>
          <a:xfrm>
            <a:off x="3886200" y="1962150"/>
            <a:ext cx="3581400" cy="457200"/>
          </a:xfrm>
        </p:spPr>
        <p:txBody>
          <a:bodyPr anchor="t">
            <a:noAutofit/>
          </a:bodyPr>
          <a:lstStyle>
            <a:lvl1pPr marL="0" indent="0">
              <a:buNone/>
              <a:defRPr sz="2400">
                <a:solidFill>
                  <a:srgbClr val="9CCB52"/>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Name</a:t>
            </a:r>
          </a:p>
        </p:txBody>
      </p:sp>
      <p:sp>
        <p:nvSpPr>
          <p:cNvPr id="10" name="Text Placeholder 15"/>
          <p:cNvSpPr>
            <a:spLocks noGrp="1"/>
          </p:cNvSpPr>
          <p:nvPr>
            <p:ph type="body" sz="quarter" idx="11" hasCustomPrompt="1"/>
          </p:nvPr>
        </p:nvSpPr>
        <p:spPr>
          <a:xfrm>
            <a:off x="3886200" y="1733550"/>
            <a:ext cx="17526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TITLE</a:t>
            </a:r>
          </a:p>
        </p:txBody>
      </p:sp>
      <p:sp>
        <p:nvSpPr>
          <p:cNvPr id="11" name="Text Placeholder 8"/>
          <p:cNvSpPr>
            <a:spLocks noGrp="1"/>
          </p:cNvSpPr>
          <p:nvPr>
            <p:ph type="body" sz="quarter" idx="12" hasCustomPrompt="1"/>
          </p:nvPr>
        </p:nvSpPr>
        <p:spPr>
          <a:xfrm>
            <a:off x="3886200" y="2419350"/>
            <a:ext cx="3581400" cy="228600"/>
          </a:xfrm>
        </p:spPr>
        <p:txBody>
          <a:bodyPr>
            <a:noAutofit/>
          </a:bodyPr>
          <a:lstStyle>
            <a:lvl1pPr marL="0" indent="0">
              <a:buNone/>
              <a:defRPr sz="10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Company</a:t>
            </a:r>
          </a:p>
        </p:txBody>
      </p:sp>
      <p:sp>
        <p:nvSpPr>
          <p:cNvPr id="12" name="Text Placeholder 8"/>
          <p:cNvSpPr>
            <a:spLocks noGrp="1"/>
          </p:cNvSpPr>
          <p:nvPr>
            <p:ph type="body" sz="quarter" idx="13" hasCustomPrompt="1"/>
          </p:nvPr>
        </p:nvSpPr>
        <p:spPr>
          <a:xfrm>
            <a:off x="3886200" y="3257550"/>
            <a:ext cx="1600200" cy="2286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13" name="Text Placeholder 15"/>
          <p:cNvSpPr>
            <a:spLocks noGrp="1"/>
          </p:cNvSpPr>
          <p:nvPr>
            <p:ph type="body" sz="quarter" idx="14" hasCustomPrompt="1"/>
          </p:nvPr>
        </p:nvSpPr>
        <p:spPr>
          <a:xfrm>
            <a:off x="3886200" y="2952750"/>
            <a:ext cx="1600200" cy="228600"/>
          </a:xfrm>
        </p:spPr>
        <p:txBody>
          <a:bodyPr>
            <a:noAutofit/>
          </a:bodyPr>
          <a:lstStyle>
            <a:lvl1pPr marL="0" indent="0">
              <a:buNone/>
              <a:defRPr sz="800">
                <a:solidFill>
                  <a:schemeClr val="bg1">
                    <a:lumMod val="75000"/>
                  </a:schemeClr>
                </a:solidFill>
                <a:latin typeface="GT Walsheim Bl" panose="00000900000000000000" pitchFamily="2" charset="0"/>
              </a:defRPr>
            </a:lvl1pPr>
          </a:lstStyle>
          <a:p>
            <a:pPr lvl="0"/>
            <a:r>
              <a:rPr lang="en-US" dirty="0"/>
              <a:t>EMAIL</a:t>
            </a:r>
          </a:p>
        </p:txBody>
      </p:sp>
      <p:cxnSp>
        <p:nvCxnSpPr>
          <p:cNvPr id="16" name="Straight Connector 15"/>
          <p:cNvCxnSpPr/>
          <p:nvPr userDrawn="1"/>
        </p:nvCxnSpPr>
        <p:spPr>
          <a:xfrm>
            <a:off x="3886200" y="3181350"/>
            <a:ext cx="16002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sp>
        <p:nvSpPr>
          <p:cNvPr id="28" name="Text Placeholder 8"/>
          <p:cNvSpPr>
            <a:spLocks noGrp="1"/>
          </p:cNvSpPr>
          <p:nvPr>
            <p:ph type="body" sz="quarter" idx="15" hasCustomPrompt="1"/>
          </p:nvPr>
        </p:nvSpPr>
        <p:spPr>
          <a:xfrm>
            <a:off x="5867400" y="3257550"/>
            <a:ext cx="1600200" cy="2286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29" name="Text Placeholder 15"/>
          <p:cNvSpPr>
            <a:spLocks noGrp="1"/>
          </p:cNvSpPr>
          <p:nvPr>
            <p:ph type="body" sz="quarter" idx="16" hasCustomPrompt="1"/>
          </p:nvPr>
        </p:nvSpPr>
        <p:spPr>
          <a:xfrm>
            <a:off x="5867400" y="2952750"/>
            <a:ext cx="1600200" cy="228600"/>
          </a:xfrm>
        </p:spPr>
        <p:txBody>
          <a:bodyPr>
            <a:noAutofit/>
          </a:bodyPr>
          <a:lstStyle>
            <a:lvl1pPr marL="0" indent="0">
              <a:buNone/>
              <a:defRPr sz="800">
                <a:solidFill>
                  <a:schemeClr val="bg1">
                    <a:lumMod val="75000"/>
                  </a:schemeClr>
                </a:solidFill>
                <a:latin typeface="GT Walsheim Bl" panose="00000900000000000000" pitchFamily="2" charset="0"/>
              </a:defRPr>
            </a:lvl1pPr>
          </a:lstStyle>
          <a:p>
            <a:pPr lvl="0"/>
            <a:r>
              <a:rPr lang="en-US" dirty="0"/>
              <a:t>PHONE</a:t>
            </a:r>
          </a:p>
        </p:txBody>
      </p:sp>
      <p:cxnSp>
        <p:nvCxnSpPr>
          <p:cNvPr id="30" name="Straight Connector 29"/>
          <p:cNvCxnSpPr/>
          <p:nvPr userDrawn="1"/>
        </p:nvCxnSpPr>
        <p:spPr>
          <a:xfrm>
            <a:off x="5867400" y="3181350"/>
            <a:ext cx="16002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7"/>
          </p:nvPr>
        </p:nvSpPr>
        <p:spPr>
          <a:xfrm>
            <a:off x="685800" y="1657350"/>
            <a:ext cx="1981200" cy="1981200"/>
          </a:xfrm>
        </p:spPr>
        <p:txBody>
          <a:bodyPr/>
          <a:lstStyle/>
          <a:p>
            <a:r>
              <a:rPr lang="en-US"/>
              <a:t>Click icon to add 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Single Blue">
    <p:bg>
      <p:bgPr>
        <a:solidFill>
          <a:srgbClr val="58D4DE"/>
        </a:solidFill>
        <a:effectLst/>
      </p:bgPr>
    </p:bg>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85800" y="285750"/>
            <a:ext cx="2057400" cy="228600"/>
          </a:xfrm>
        </p:spPr>
        <p:txBody>
          <a:bodyPr>
            <a:noAutofit/>
          </a:bodyPr>
          <a:lstStyle>
            <a:lvl1pPr marL="0" indent="0" algn="l">
              <a:buNone/>
              <a:defRPr sz="800">
                <a:solidFill>
                  <a:schemeClr val="bg1"/>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sp>
        <p:nvSpPr>
          <p:cNvPr id="9" name="Text Placeholder 8"/>
          <p:cNvSpPr>
            <a:spLocks noGrp="1"/>
          </p:cNvSpPr>
          <p:nvPr>
            <p:ph type="body" sz="quarter" idx="10" hasCustomPrompt="1"/>
          </p:nvPr>
        </p:nvSpPr>
        <p:spPr>
          <a:xfrm>
            <a:off x="3886200" y="1962150"/>
            <a:ext cx="3581400" cy="457200"/>
          </a:xfrm>
        </p:spPr>
        <p:txBody>
          <a:bodyPr anchor="t">
            <a:noAutofit/>
          </a:bodyPr>
          <a:lstStyle>
            <a:lvl1pPr marL="0" indent="0">
              <a:buNone/>
              <a:defRPr sz="2400">
                <a:solidFill>
                  <a:schemeClr val="bg1"/>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Name</a:t>
            </a:r>
          </a:p>
        </p:txBody>
      </p:sp>
      <p:sp>
        <p:nvSpPr>
          <p:cNvPr id="10" name="Text Placeholder 15"/>
          <p:cNvSpPr>
            <a:spLocks noGrp="1"/>
          </p:cNvSpPr>
          <p:nvPr>
            <p:ph type="body" sz="quarter" idx="11" hasCustomPrompt="1"/>
          </p:nvPr>
        </p:nvSpPr>
        <p:spPr>
          <a:xfrm>
            <a:off x="3886200" y="1733550"/>
            <a:ext cx="17526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TITLE</a:t>
            </a:r>
          </a:p>
        </p:txBody>
      </p:sp>
      <p:sp>
        <p:nvSpPr>
          <p:cNvPr id="11" name="Text Placeholder 8"/>
          <p:cNvSpPr>
            <a:spLocks noGrp="1"/>
          </p:cNvSpPr>
          <p:nvPr>
            <p:ph type="body" sz="quarter" idx="12" hasCustomPrompt="1"/>
          </p:nvPr>
        </p:nvSpPr>
        <p:spPr>
          <a:xfrm>
            <a:off x="3886200" y="2419350"/>
            <a:ext cx="3581400" cy="228600"/>
          </a:xfrm>
        </p:spPr>
        <p:txBody>
          <a:bodyPr>
            <a:noAutofit/>
          </a:bodyPr>
          <a:lstStyle>
            <a:lvl1pPr marL="0" indent="0">
              <a:buNone/>
              <a:defRPr sz="1000">
                <a:solidFill>
                  <a:srgbClr val="083134"/>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Company</a:t>
            </a:r>
          </a:p>
        </p:txBody>
      </p:sp>
      <p:sp>
        <p:nvSpPr>
          <p:cNvPr id="12" name="Text Placeholder 8"/>
          <p:cNvSpPr>
            <a:spLocks noGrp="1"/>
          </p:cNvSpPr>
          <p:nvPr>
            <p:ph type="body" sz="quarter" idx="13" hasCustomPrompt="1"/>
          </p:nvPr>
        </p:nvSpPr>
        <p:spPr>
          <a:xfrm>
            <a:off x="3886200" y="3257550"/>
            <a:ext cx="1600200" cy="228600"/>
          </a:xfrm>
        </p:spPr>
        <p:txBody>
          <a:bodyPr>
            <a:noAutofit/>
          </a:bodyPr>
          <a:lstStyle>
            <a:lvl1pPr marL="0" indent="0">
              <a:buNone/>
              <a:defRPr sz="800">
                <a:solidFill>
                  <a:srgbClr val="083134"/>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13" name="Text Placeholder 15"/>
          <p:cNvSpPr>
            <a:spLocks noGrp="1"/>
          </p:cNvSpPr>
          <p:nvPr>
            <p:ph type="body" sz="quarter" idx="14" hasCustomPrompt="1"/>
          </p:nvPr>
        </p:nvSpPr>
        <p:spPr>
          <a:xfrm>
            <a:off x="3886200" y="2952750"/>
            <a:ext cx="16002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EMAIL</a:t>
            </a:r>
          </a:p>
        </p:txBody>
      </p:sp>
      <p:cxnSp>
        <p:nvCxnSpPr>
          <p:cNvPr id="16" name="Straight Connector 15"/>
          <p:cNvCxnSpPr/>
          <p:nvPr userDrawn="1"/>
        </p:nvCxnSpPr>
        <p:spPr>
          <a:xfrm>
            <a:off x="3886200" y="318135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8"/>
          <p:cNvSpPr>
            <a:spLocks noGrp="1"/>
          </p:cNvSpPr>
          <p:nvPr>
            <p:ph type="body" sz="quarter" idx="15" hasCustomPrompt="1"/>
          </p:nvPr>
        </p:nvSpPr>
        <p:spPr>
          <a:xfrm>
            <a:off x="5867400" y="3257550"/>
            <a:ext cx="1600200" cy="228600"/>
          </a:xfrm>
        </p:spPr>
        <p:txBody>
          <a:bodyPr>
            <a:noAutofit/>
          </a:bodyPr>
          <a:lstStyle>
            <a:lvl1pPr marL="0" indent="0">
              <a:buNone/>
              <a:defRPr sz="800">
                <a:solidFill>
                  <a:srgbClr val="083134"/>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29" name="Text Placeholder 15"/>
          <p:cNvSpPr>
            <a:spLocks noGrp="1"/>
          </p:cNvSpPr>
          <p:nvPr>
            <p:ph type="body" sz="quarter" idx="16" hasCustomPrompt="1"/>
          </p:nvPr>
        </p:nvSpPr>
        <p:spPr>
          <a:xfrm>
            <a:off x="5867400" y="2952750"/>
            <a:ext cx="16002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PHONE</a:t>
            </a:r>
          </a:p>
        </p:txBody>
      </p:sp>
      <p:cxnSp>
        <p:nvCxnSpPr>
          <p:cNvPr id="30" name="Straight Connector 29"/>
          <p:cNvCxnSpPr/>
          <p:nvPr userDrawn="1"/>
        </p:nvCxnSpPr>
        <p:spPr>
          <a:xfrm>
            <a:off x="5867400" y="318135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icture Placeholder 14"/>
          <p:cNvSpPr>
            <a:spLocks noGrp="1"/>
          </p:cNvSpPr>
          <p:nvPr>
            <p:ph type="pic" sz="quarter" idx="17"/>
          </p:nvPr>
        </p:nvSpPr>
        <p:spPr>
          <a:xfrm>
            <a:off x="685800" y="1657350"/>
            <a:ext cx="1981200" cy="1981200"/>
          </a:xfrm>
        </p:spPr>
        <p:txBody>
          <a:bodyPr/>
          <a:lstStyle/>
          <a:p>
            <a:r>
              <a:rPr lang="en-US"/>
              <a:t>Click icon to add picture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Expanded Light">
    <p:bg>
      <p:bgPr>
        <a:solidFill>
          <a:srgbClr val="F6F6F6"/>
        </a:solidFill>
        <a:effectLst/>
      </p:bgPr>
    </p:bg>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85800" y="285750"/>
            <a:ext cx="2057400" cy="228600"/>
          </a:xfrm>
        </p:spPr>
        <p:txBody>
          <a:bodyPr>
            <a:noAutofit/>
          </a:bodyPr>
          <a:lstStyle>
            <a:lvl1pPr marL="0" indent="0" algn="l">
              <a:buNone/>
              <a:defRPr sz="800">
                <a:solidFill>
                  <a:schemeClr val="bg1">
                    <a:lumMod val="75000"/>
                  </a:schemeClr>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sp>
        <p:nvSpPr>
          <p:cNvPr id="9" name="Text Placeholder 8"/>
          <p:cNvSpPr>
            <a:spLocks noGrp="1"/>
          </p:cNvSpPr>
          <p:nvPr>
            <p:ph type="body" sz="quarter" idx="10" hasCustomPrompt="1"/>
          </p:nvPr>
        </p:nvSpPr>
        <p:spPr>
          <a:xfrm>
            <a:off x="914400" y="2590800"/>
            <a:ext cx="2133600" cy="228600"/>
          </a:xfrm>
        </p:spPr>
        <p:txBody>
          <a:bodyPr anchor="t">
            <a:noAutofit/>
          </a:bodyPr>
          <a:lstStyle>
            <a:lvl1pPr marL="0" indent="0">
              <a:buNone/>
              <a:defRPr sz="1400">
                <a:solidFill>
                  <a:srgbClr val="9CCB52"/>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Name</a:t>
            </a:r>
          </a:p>
        </p:txBody>
      </p:sp>
      <p:sp>
        <p:nvSpPr>
          <p:cNvPr id="10" name="Text Placeholder 15"/>
          <p:cNvSpPr>
            <a:spLocks noGrp="1"/>
          </p:cNvSpPr>
          <p:nvPr>
            <p:ph type="body" sz="quarter" idx="11" hasCustomPrompt="1"/>
          </p:nvPr>
        </p:nvSpPr>
        <p:spPr>
          <a:xfrm>
            <a:off x="914400" y="2362200"/>
            <a:ext cx="17526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TITLE</a:t>
            </a:r>
          </a:p>
        </p:txBody>
      </p:sp>
      <p:sp>
        <p:nvSpPr>
          <p:cNvPr id="11" name="Text Placeholder 8"/>
          <p:cNvSpPr>
            <a:spLocks noGrp="1"/>
          </p:cNvSpPr>
          <p:nvPr>
            <p:ph type="body" sz="quarter" idx="12" hasCustomPrompt="1"/>
          </p:nvPr>
        </p:nvSpPr>
        <p:spPr>
          <a:xfrm>
            <a:off x="914400" y="2819400"/>
            <a:ext cx="2133600" cy="228600"/>
          </a:xfrm>
        </p:spPr>
        <p:txBody>
          <a:bodyPr>
            <a:noAutofit/>
          </a:bodyPr>
          <a:lstStyle>
            <a:lvl1pPr marL="0" indent="0">
              <a:buNone/>
              <a:defRPr sz="9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Company</a:t>
            </a:r>
          </a:p>
        </p:txBody>
      </p:sp>
      <p:sp>
        <p:nvSpPr>
          <p:cNvPr id="12" name="Text Placeholder 8"/>
          <p:cNvSpPr>
            <a:spLocks noGrp="1"/>
          </p:cNvSpPr>
          <p:nvPr>
            <p:ph type="body" sz="quarter" idx="13" hasCustomPrompt="1"/>
          </p:nvPr>
        </p:nvSpPr>
        <p:spPr>
          <a:xfrm>
            <a:off x="914400" y="3505200"/>
            <a:ext cx="1600200" cy="2286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13" name="Text Placeholder 15"/>
          <p:cNvSpPr>
            <a:spLocks noGrp="1"/>
          </p:cNvSpPr>
          <p:nvPr>
            <p:ph type="body" sz="quarter" idx="14" hasCustomPrompt="1"/>
          </p:nvPr>
        </p:nvSpPr>
        <p:spPr>
          <a:xfrm>
            <a:off x="914400" y="3200400"/>
            <a:ext cx="1600200" cy="228600"/>
          </a:xfrm>
        </p:spPr>
        <p:txBody>
          <a:bodyPr>
            <a:noAutofit/>
          </a:bodyPr>
          <a:lstStyle>
            <a:lvl1pPr marL="0" indent="0">
              <a:buNone/>
              <a:defRPr sz="800">
                <a:solidFill>
                  <a:schemeClr val="bg1">
                    <a:lumMod val="75000"/>
                  </a:schemeClr>
                </a:solidFill>
                <a:latin typeface="GT Walsheim Bl" panose="00000900000000000000" pitchFamily="2" charset="0"/>
              </a:defRPr>
            </a:lvl1pPr>
          </a:lstStyle>
          <a:p>
            <a:pPr lvl="0"/>
            <a:r>
              <a:rPr lang="en-US" dirty="0"/>
              <a:t>EMAIL</a:t>
            </a:r>
          </a:p>
        </p:txBody>
      </p:sp>
      <p:sp>
        <p:nvSpPr>
          <p:cNvPr id="28" name="Text Placeholder 8"/>
          <p:cNvSpPr>
            <a:spLocks noGrp="1"/>
          </p:cNvSpPr>
          <p:nvPr>
            <p:ph type="body" sz="quarter" idx="15" hasCustomPrompt="1"/>
          </p:nvPr>
        </p:nvSpPr>
        <p:spPr>
          <a:xfrm>
            <a:off x="914400" y="4095750"/>
            <a:ext cx="1600200" cy="2286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29" name="Text Placeholder 15"/>
          <p:cNvSpPr>
            <a:spLocks noGrp="1"/>
          </p:cNvSpPr>
          <p:nvPr>
            <p:ph type="body" sz="quarter" idx="16" hasCustomPrompt="1"/>
          </p:nvPr>
        </p:nvSpPr>
        <p:spPr>
          <a:xfrm>
            <a:off x="914400" y="3790950"/>
            <a:ext cx="1600200" cy="228600"/>
          </a:xfrm>
        </p:spPr>
        <p:txBody>
          <a:bodyPr>
            <a:noAutofit/>
          </a:bodyPr>
          <a:lstStyle>
            <a:lvl1pPr marL="0" indent="0">
              <a:buNone/>
              <a:defRPr sz="800">
                <a:solidFill>
                  <a:schemeClr val="bg1">
                    <a:lumMod val="75000"/>
                  </a:schemeClr>
                </a:solidFill>
                <a:latin typeface="GT Walsheim Bl" panose="00000900000000000000" pitchFamily="2" charset="0"/>
              </a:defRPr>
            </a:lvl1pPr>
          </a:lstStyle>
          <a:p>
            <a:pPr lvl="0"/>
            <a:r>
              <a:rPr lang="en-US" dirty="0"/>
              <a:t>PHONE</a:t>
            </a:r>
          </a:p>
        </p:txBody>
      </p:sp>
      <p:sp>
        <p:nvSpPr>
          <p:cNvPr id="15" name="Text Placeholder 8"/>
          <p:cNvSpPr>
            <a:spLocks noGrp="1"/>
          </p:cNvSpPr>
          <p:nvPr>
            <p:ph type="body" sz="quarter" idx="17" hasCustomPrompt="1"/>
          </p:nvPr>
        </p:nvSpPr>
        <p:spPr>
          <a:xfrm>
            <a:off x="3505200" y="2590800"/>
            <a:ext cx="2133600" cy="228600"/>
          </a:xfrm>
        </p:spPr>
        <p:txBody>
          <a:bodyPr anchor="t">
            <a:noAutofit/>
          </a:bodyPr>
          <a:lstStyle>
            <a:lvl1pPr marL="0" indent="0">
              <a:buNone/>
              <a:defRPr sz="1400">
                <a:solidFill>
                  <a:srgbClr val="9CCB52"/>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Name</a:t>
            </a:r>
          </a:p>
        </p:txBody>
      </p:sp>
      <p:sp>
        <p:nvSpPr>
          <p:cNvPr id="17" name="Text Placeholder 15"/>
          <p:cNvSpPr>
            <a:spLocks noGrp="1"/>
          </p:cNvSpPr>
          <p:nvPr>
            <p:ph type="body" sz="quarter" idx="18" hasCustomPrompt="1"/>
          </p:nvPr>
        </p:nvSpPr>
        <p:spPr>
          <a:xfrm>
            <a:off x="3505200" y="2362200"/>
            <a:ext cx="17526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TITLE</a:t>
            </a:r>
          </a:p>
        </p:txBody>
      </p:sp>
      <p:sp>
        <p:nvSpPr>
          <p:cNvPr id="18" name="Text Placeholder 8"/>
          <p:cNvSpPr>
            <a:spLocks noGrp="1"/>
          </p:cNvSpPr>
          <p:nvPr>
            <p:ph type="body" sz="quarter" idx="19" hasCustomPrompt="1"/>
          </p:nvPr>
        </p:nvSpPr>
        <p:spPr>
          <a:xfrm>
            <a:off x="3505200" y="2819400"/>
            <a:ext cx="2133600" cy="228600"/>
          </a:xfrm>
        </p:spPr>
        <p:txBody>
          <a:bodyPr>
            <a:noAutofit/>
          </a:bodyPr>
          <a:lstStyle>
            <a:lvl1pPr marL="0" indent="0">
              <a:buNone/>
              <a:defRPr sz="9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Company</a:t>
            </a:r>
          </a:p>
        </p:txBody>
      </p:sp>
      <p:sp>
        <p:nvSpPr>
          <p:cNvPr id="19" name="Text Placeholder 8"/>
          <p:cNvSpPr>
            <a:spLocks noGrp="1"/>
          </p:cNvSpPr>
          <p:nvPr>
            <p:ph type="body" sz="quarter" idx="20" hasCustomPrompt="1"/>
          </p:nvPr>
        </p:nvSpPr>
        <p:spPr>
          <a:xfrm>
            <a:off x="3505200" y="3505200"/>
            <a:ext cx="1600200" cy="2286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20" name="Text Placeholder 15"/>
          <p:cNvSpPr>
            <a:spLocks noGrp="1"/>
          </p:cNvSpPr>
          <p:nvPr>
            <p:ph type="body" sz="quarter" idx="21" hasCustomPrompt="1"/>
          </p:nvPr>
        </p:nvSpPr>
        <p:spPr>
          <a:xfrm>
            <a:off x="3505200" y="3200400"/>
            <a:ext cx="1600200" cy="228600"/>
          </a:xfrm>
        </p:spPr>
        <p:txBody>
          <a:bodyPr>
            <a:noAutofit/>
          </a:bodyPr>
          <a:lstStyle>
            <a:lvl1pPr marL="0" indent="0">
              <a:buNone/>
              <a:defRPr sz="800">
                <a:solidFill>
                  <a:schemeClr val="bg1">
                    <a:lumMod val="75000"/>
                  </a:schemeClr>
                </a:solidFill>
                <a:latin typeface="GT Walsheim Bl" panose="00000900000000000000" pitchFamily="2" charset="0"/>
              </a:defRPr>
            </a:lvl1pPr>
          </a:lstStyle>
          <a:p>
            <a:pPr lvl="0"/>
            <a:r>
              <a:rPr lang="en-US" dirty="0"/>
              <a:t>EMAIL</a:t>
            </a:r>
          </a:p>
        </p:txBody>
      </p:sp>
      <p:sp>
        <p:nvSpPr>
          <p:cNvPr id="22" name="Text Placeholder 8"/>
          <p:cNvSpPr>
            <a:spLocks noGrp="1"/>
          </p:cNvSpPr>
          <p:nvPr>
            <p:ph type="body" sz="quarter" idx="22" hasCustomPrompt="1"/>
          </p:nvPr>
        </p:nvSpPr>
        <p:spPr>
          <a:xfrm>
            <a:off x="3505200" y="4095750"/>
            <a:ext cx="1600200" cy="2286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23" name="Text Placeholder 15"/>
          <p:cNvSpPr>
            <a:spLocks noGrp="1"/>
          </p:cNvSpPr>
          <p:nvPr>
            <p:ph type="body" sz="quarter" idx="23" hasCustomPrompt="1"/>
          </p:nvPr>
        </p:nvSpPr>
        <p:spPr>
          <a:xfrm>
            <a:off x="3505200" y="3790950"/>
            <a:ext cx="1600200" cy="228600"/>
          </a:xfrm>
        </p:spPr>
        <p:txBody>
          <a:bodyPr>
            <a:noAutofit/>
          </a:bodyPr>
          <a:lstStyle>
            <a:lvl1pPr marL="0" indent="0">
              <a:buNone/>
              <a:defRPr sz="800">
                <a:solidFill>
                  <a:schemeClr val="bg1">
                    <a:lumMod val="75000"/>
                  </a:schemeClr>
                </a:solidFill>
                <a:latin typeface="GT Walsheim Bl" panose="00000900000000000000" pitchFamily="2" charset="0"/>
              </a:defRPr>
            </a:lvl1pPr>
          </a:lstStyle>
          <a:p>
            <a:pPr lvl="0"/>
            <a:r>
              <a:rPr lang="en-US" dirty="0"/>
              <a:t>PHONE</a:t>
            </a:r>
          </a:p>
        </p:txBody>
      </p:sp>
      <p:sp>
        <p:nvSpPr>
          <p:cNvPr id="26" name="Text Placeholder 8"/>
          <p:cNvSpPr>
            <a:spLocks noGrp="1"/>
          </p:cNvSpPr>
          <p:nvPr>
            <p:ph type="body" sz="quarter" idx="24" hasCustomPrompt="1"/>
          </p:nvPr>
        </p:nvSpPr>
        <p:spPr>
          <a:xfrm>
            <a:off x="6096000" y="2590800"/>
            <a:ext cx="2133600" cy="228600"/>
          </a:xfrm>
        </p:spPr>
        <p:txBody>
          <a:bodyPr anchor="t">
            <a:noAutofit/>
          </a:bodyPr>
          <a:lstStyle>
            <a:lvl1pPr marL="0" indent="0">
              <a:buNone/>
              <a:defRPr sz="1400">
                <a:solidFill>
                  <a:srgbClr val="9CCB52"/>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Name</a:t>
            </a:r>
          </a:p>
        </p:txBody>
      </p:sp>
      <p:sp>
        <p:nvSpPr>
          <p:cNvPr id="27" name="Text Placeholder 15"/>
          <p:cNvSpPr>
            <a:spLocks noGrp="1"/>
          </p:cNvSpPr>
          <p:nvPr>
            <p:ph type="body" sz="quarter" idx="25" hasCustomPrompt="1"/>
          </p:nvPr>
        </p:nvSpPr>
        <p:spPr>
          <a:xfrm>
            <a:off x="6096000" y="2362200"/>
            <a:ext cx="17526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TITLE</a:t>
            </a:r>
          </a:p>
        </p:txBody>
      </p:sp>
      <p:sp>
        <p:nvSpPr>
          <p:cNvPr id="31" name="Text Placeholder 8"/>
          <p:cNvSpPr>
            <a:spLocks noGrp="1"/>
          </p:cNvSpPr>
          <p:nvPr>
            <p:ph type="body" sz="quarter" idx="26" hasCustomPrompt="1"/>
          </p:nvPr>
        </p:nvSpPr>
        <p:spPr>
          <a:xfrm>
            <a:off x="6096000" y="2819400"/>
            <a:ext cx="2133600" cy="228600"/>
          </a:xfrm>
        </p:spPr>
        <p:txBody>
          <a:bodyPr>
            <a:noAutofit/>
          </a:bodyPr>
          <a:lstStyle>
            <a:lvl1pPr marL="0" indent="0">
              <a:buNone/>
              <a:defRPr sz="9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Company</a:t>
            </a:r>
          </a:p>
        </p:txBody>
      </p:sp>
      <p:sp>
        <p:nvSpPr>
          <p:cNvPr id="32" name="Text Placeholder 8"/>
          <p:cNvSpPr>
            <a:spLocks noGrp="1"/>
          </p:cNvSpPr>
          <p:nvPr>
            <p:ph type="body" sz="quarter" idx="27" hasCustomPrompt="1"/>
          </p:nvPr>
        </p:nvSpPr>
        <p:spPr>
          <a:xfrm>
            <a:off x="6096000" y="3505200"/>
            <a:ext cx="1600200" cy="2286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33" name="Text Placeholder 15"/>
          <p:cNvSpPr>
            <a:spLocks noGrp="1"/>
          </p:cNvSpPr>
          <p:nvPr>
            <p:ph type="body" sz="quarter" idx="28" hasCustomPrompt="1"/>
          </p:nvPr>
        </p:nvSpPr>
        <p:spPr>
          <a:xfrm>
            <a:off x="6096000" y="3200400"/>
            <a:ext cx="1600200" cy="228600"/>
          </a:xfrm>
        </p:spPr>
        <p:txBody>
          <a:bodyPr>
            <a:noAutofit/>
          </a:bodyPr>
          <a:lstStyle>
            <a:lvl1pPr marL="0" indent="0">
              <a:buNone/>
              <a:defRPr sz="800">
                <a:solidFill>
                  <a:schemeClr val="bg1">
                    <a:lumMod val="75000"/>
                  </a:schemeClr>
                </a:solidFill>
                <a:latin typeface="GT Walsheim Bl" panose="00000900000000000000" pitchFamily="2" charset="0"/>
              </a:defRPr>
            </a:lvl1pPr>
          </a:lstStyle>
          <a:p>
            <a:pPr lvl="0"/>
            <a:r>
              <a:rPr lang="en-US" dirty="0"/>
              <a:t>EMAIL</a:t>
            </a:r>
          </a:p>
        </p:txBody>
      </p:sp>
      <p:sp>
        <p:nvSpPr>
          <p:cNvPr id="35" name="Text Placeholder 8"/>
          <p:cNvSpPr>
            <a:spLocks noGrp="1"/>
          </p:cNvSpPr>
          <p:nvPr>
            <p:ph type="body" sz="quarter" idx="29" hasCustomPrompt="1"/>
          </p:nvPr>
        </p:nvSpPr>
        <p:spPr>
          <a:xfrm>
            <a:off x="6096000" y="4095750"/>
            <a:ext cx="1600200" cy="2286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36" name="Text Placeholder 15"/>
          <p:cNvSpPr>
            <a:spLocks noGrp="1"/>
          </p:cNvSpPr>
          <p:nvPr>
            <p:ph type="body" sz="quarter" idx="30" hasCustomPrompt="1"/>
          </p:nvPr>
        </p:nvSpPr>
        <p:spPr>
          <a:xfrm>
            <a:off x="6096000" y="3790950"/>
            <a:ext cx="1600200" cy="228600"/>
          </a:xfrm>
        </p:spPr>
        <p:txBody>
          <a:bodyPr>
            <a:noAutofit/>
          </a:bodyPr>
          <a:lstStyle>
            <a:lvl1pPr marL="0" indent="0">
              <a:buNone/>
              <a:defRPr sz="800">
                <a:solidFill>
                  <a:schemeClr val="bg1">
                    <a:lumMod val="75000"/>
                  </a:schemeClr>
                </a:solidFill>
                <a:latin typeface="GT Walsheim Bl" panose="00000900000000000000" pitchFamily="2" charset="0"/>
              </a:defRPr>
            </a:lvl1pPr>
          </a:lstStyle>
          <a:p>
            <a:pPr lvl="0"/>
            <a:r>
              <a:rPr lang="en-US" dirty="0"/>
              <a:t>PHONE</a:t>
            </a:r>
          </a:p>
        </p:txBody>
      </p:sp>
      <p:sp>
        <p:nvSpPr>
          <p:cNvPr id="39" name="Picture Placeholder 38"/>
          <p:cNvSpPr>
            <a:spLocks noGrp="1"/>
          </p:cNvSpPr>
          <p:nvPr>
            <p:ph type="pic" sz="quarter" idx="31"/>
          </p:nvPr>
        </p:nvSpPr>
        <p:spPr>
          <a:xfrm>
            <a:off x="914400" y="1123950"/>
            <a:ext cx="1066800" cy="1066800"/>
          </a:xfrm>
        </p:spPr>
        <p:txBody>
          <a:bodyPr/>
          <a:lstStyle/>
          <a:p>
            <a:r>
              <a:rPr lang="en-US"/>
              <a:t>Click icon to add picture</a:t>
            </a:r>
          </a:p>
        </p:txBody>
      </p:sp>
      <p:sp>
        <p:nvSpPr>
          <p:cNvPr id="40" name="Picture Placeholder 38"/>
          <p:cNvSpPr>
            <a:spLocks noGrp="1"/>
          </p:cNvSpPr>
          <p:nvPr>
            <p:ph type="pic" sz="quarter" idx="32"/>
          </p:nvPr>
        </p:nvSpPr>
        <p:spPr>
          <a:xfrm>
            <a:off x="3505200" y="1123950"/>
            <a:ext cx="1066800" cy="1066800"/>
          </a:xfrm>
        </p:spPr>
        <p:txBody>
          <a:bodyPr/>
          <a:lstStyle/>
          <a:p>
            <a:r>
              <a:rPr lang="en-US"/>
              <a:t>Click icon to add picture</a:t>
            </a:r>
          </a:p>
        </p:txBody>
      </p:sp>
      <p:sp>
        <p:nvSpPr>
          <p:cNvPr id="41" name="Picture Placeholder 38"/>
          <p:cNvSpPr>
            <a:spLocks noGrp="1"/>
          </p:cNvSpPr>
          <p:nvPr>
            <p:ph type="pic" sz="quarter" idx="33"/>
          </p:nvPr>
        </p:nvSpPr>
        <p:spPr>
          <a:xfrm>
            <a:off x="6096000" y="1123950"/>
            <a:ext cx="1066800" cy="1066800"/>
          </a:xfrm>
        </p:spPr>
        <p:txBody>
          <a:bodyPr/>
          <a:lstStyle/>
          <a:p>
            <a:r>
              <a:rPr lang="en-US"/>
              <a:t>Click icon to add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Expanded Blue">
    <p:bg>
      <p:bgPr>
        <a:solidFill>
          <a:srgbClr val="58D4DE"/>
        </a:solidFill>
        <a:effectLst/>
      </p:bgPr>
    </p:bg>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85800" y="285750"/>
            <a:ext cx="2057400" cy="228600"/>
          </a:xfrm>
        </p:spPr>
        <p:txBody>
          <a:bodyPr>
            <a:noAutofit/>
          </a:bodyPr>
          <a:lstStyle>
            <a:lvl1pPr marL="0" indent="0" algn="l">
              <a:buNone/>
              <a:defRPr sz="800">
                <a:solidFill>
                  <a:schemeClr val="bg1"/>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sp>
        <p:nvSpPr>
          <p:cNvPr id="9" name="Text Placeholder 8"/>
          <p:cNvSpPr>
            <a:spLocks noGrp="1"/>
          </p:cNvSpPr>
          <p:nvPr>
            <p:ph type="body" sz="quarter" idx="10" hasCustomPrompt="1"/>
          </p:nvPr>
        </p:nvSpPr>
        <p:spPr>
          <a:xfrm>
            <a:off x="914400" y="2590800"/>
            <a:ext cx="2133600" cy="228600"/>
          </a:xfrm>
        </p:spPr>
        <p:txBody>
          <a:bodyPr anchor="t">
            <a:noAutofit/>
          </a:bodyPr>
          <a:lstStyle>
            <a:lvl1pPr marL="0" indent="0">
              <a:buNone/>
              <a:defRPr sz="1400">
                <a:solidFill>
                  <a:schemeClr val="bg1"/>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Name</a:t>
            </a:r>
          </a:p>
        </p:txBody>
      </p:sp>
      <p:sp>
        <p:nvSpPr>
          <p:cNvPr id="10" name="Text Placeholder 15"/>
          <p:cNvSpPr>
            <a:spLocks noGrp="1"/>
          </p:cNvSpPr>
          <p:nvPr>
            <p:ph type="body" sz="quarter" idx="11" hasCustomPrompt="1"/>
          </p:nvPr>
        </p:nvSpPr>
        <p:spPr>
          <a:xfrm>
            <a:off x="914400" y="2362200"/>
            <a:ext cx="17526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TITLE</a:t>
            </a:r>
          </a:p>
        </p:txBody>
      </p:sp>
      <p:sp>
        <p:nvSpPr>
          <p:cNvPr id="11" name="Text Placeholder 8"/>
          <p:cNvSpPr>
            <a:spLocks noGrp="1"/>
          </p:cNvSpPr>
          <p:nvPr>
            <p:ph type="body" sz="quarter" idx="12" hasCustomPrompt="1"/>
          </p:nvPr>
        </p:nvSpPr>
        <p:spPr>
          <a:xfrm>
            <a:off x="914400" y="2819400"/>
            <a:ext cx="2133600" cy="228600"/>
          </a:xfrm>
        </p:spPr>
        <p:txBody>
          <a:bodyPr>
            <a:noAutofit/>
          </a:bodyPr>
          <a:lstStyle>
            <a:lvl1pPr marL="0" indent="0">
              <a:buNone/>
              <a:defRPr sz="900">
                <a:solidFill>
                  <a:srgbClr val="083134"/>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Company</a:t>
            </a:r>
          </a:p>
        </p:txBody>
      </p:sp>
      <p:sp>
        <p:nvSpPr>
          <p:cNvPr id="12" name="Text Placeholder 8"/>
          <p:cNvSpPr>
            <a:spLocks noGrp="1"/>
          </p:cNvSpPr>
          <p:nvPr>
            <p:ph type="body" sz="quarter" idx="13" hasCustomPrompt="1"/>
          </p:nvPr>
        </p:nvSpPr>
        <p:spPr>
          <a:xfrm>
            <a:off x="914400" y="3505200"/>
            <a:ext cx="1600200" cy="228600"/>
          </a:xfrm>
        </p:spPr>
        <p:txBody>
          <a:bodyPr>
            <a:noAutofit/>
          </a:bodyPr>
          <a:lstStyle>
            <a:lvl1pPr marL="0" indent="0">
              <a:buNone/>
              <a:defRPr sz="800">
                <a:solidFill>
                  <a:srgbClr val="083134"/>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13" name="Text Placeholder 15"/>
          <p:cNvSpPr>
            <a:spLocks noGrp="1"/>
          </p:cNvSpPr>
          <p:nvPr>
            <p:ph type="body" sz="quarter" idx="14" hasCustomPrompt="1"/>
          </p:nvPr>
        </p:nvSpPr>
        <p:spPr>
          <a:xfrm>
            <a:off x="914400" y="3200400"/>
            <a:ext cx="16002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EMAIL</a:t>
            </a:r>
          </a:p>
        </p:txBody>
      </p:sp>
      <p:cxnSp>
        <p:nvCxnSpPr>
          <p:cNvPr id="16" name="Straight Connector 15"/>
          <p:cNvCxnSpPr/>
          <p:nvPr userDrawn="1"/>
        </p:nvCxnSpPr>
        <p:spPr>
          <a:xfrm>
            <a:off x="914400" y="342900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8"/>
          <p:cNvSpPr>
            <a:spLocks noGrp="1"/>
          </p:cNvSpPr>
          <p:nvPr>
            <p:ph type="body" sz="quarter" idx="15" hasCustomPrompt="1"/>
          </p:nvPr>
        </p:nvSpPr>
        <p:spPr>
          <a:xfrm>
            <a:off x="914400" y="4095750"/>
            <a:ext cx="1600200" cy="228600"/>
          </a:xfrm>
        </p:spPr>
        <p:txBody>
          <a:bodyPr>
            <a:noAutofit/>
          </a:bodyPr>
          <a:lstStyle>
            <a:lvl1pPr marL="0" indent="0">
              <a:buNone/>
              <a:defRPr sz="800">
                <a:solidFill>
                  <a:srgbClr val="083134"/>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29" name="Text Placeholder 15"/>
          <p:cNvSpPr>
            <a:spLocks noGrp="1"/>
          </p:cNvSpPr>
          <p:nvPr>
            <p:ph type="body" sz="quarter" idx="16" hasCustomPrompt="1"/>
          </p:nvPr>
        </p:nvSpPr>
        <p:spPr>
          <a:xfrm>
            <a:off x="914400" y="3790950"/>
            <a:ext cx="16002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PHONE</a:t>
            </a:r>
          </a:p>
        </p:txBody>
      </p:sp>
      <p:cxnSp>
        <p:nvCxnSpPr>
          <p:cNvPr id="30" name="Straight Connector 29"/>
          <p:cNvCxnSpPr/>
          <p:nvPr userDrawn="1"/>
        </p:nvCxnSpPr>
        <p:spPr>
          <a:xfrm>
            <a:off x="914400" y="401955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8"/>
          <p:cNvSpPr>
            <a:spLocks noGrp="1"/>
          </p:cNvSpPr>
          <p:nvPr>
            <p:ph type="body" sz="quarter" idx="17" hasCustomPrompt="1"/>
          </p:nvPr>
        </p:nvSpPr>
        <p:spPr>
          <a:xfrm>
            <a:off x="3505200" y="2590800"/>
            <a:ext cx="2133600" cy="228600"/>
          </a:xfrm>
        </p:spPr>
        <p:txBody>
          <a:bodyPr anchor="t">
            <a:noAutofit/>
          </a:bodyPr>
          <a:lstStyle>
            <a:lvl1pPr marL="0" indent="0">
              <a:buNone/>
              <a:defRPr sz="1400">
                <a:solidFill>
                  <a:schemeClr val="bg1"/>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Name</a:t>
            </a:r>
          </a:p>
        </p:txBody>
      </p:sp>
      <p:sp>
        <p:nvSpPr>
          <p:cNvPr id="17" name="Text Placeholder 15"/>
          <p:cNvSpPr>
            <a:spLocks noGrp="1"/>
          </p:cNvSpPr>
          <p:nvPr>
            <p:ph type="body" sz="quarter" idx="18" hasCustomPrompt="1"/>
          </p:nvPr>
        </p:nvSpPr>
        <p:spPr>
          <a:xfrm>
            <a:off x="3505200" y="2362200"/>
            <a:ext cx="17526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TITLE</a:t>
            </a:r>
          </a:p>
        </p:txBody>
      </p:sp>
      <p:sp>
        <p:nvSpPr>
          <p:cNvPr id="18" name="Text Placeholder 8"/>
          <p:cNvSpPr>
            <a:spLocks noGrp="1"/>
          </p:cNvSpPr>
          <p:nvPr>
            <p:ph type="body" sz="quarter" idx="19" hasCustomPrompt="1"/>
          </p:nvPr>
        </p:nvSpPr>
        <p:spPr>
          <a:xfrm>
            <a:off x="3505200" y="2819400"/>
            <a:ext cx="2133600" cy="228600"/>
          </a:xfrm>
        </p:spPr>
        <p:txBody>
          <a:bodyPr>
            <a:noAutofit/>
          </a:bodyPr>
          <a:lstStyle>
            <a:lvl1pPr marL="0" indent="0">
              <a:buNone/>
              <a:defRPr sz="900">
                <a:solidFill>
                  <a:srgbClr val="083134"/>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Company</a:t>
            </a:r>
          </a:p>
        </p:txBody>
      </p:sp>
      <p:sp>
        <p:nvSpPr>
          <p:cNvPr id="19" name="Text Placeholder 8"/>
          <p:cNvSpPr>
            <a:spLocks noGrp="1"/>
          </p:cNvSpPr>
          <p:nvPr>
            <p:ph type="body" sz="quarter" idx="20" hasCustomPrompt="1"/>
          </p:nvPr>
        </p:nvSpPr>
        <p:spPr>
          <a:xfrm>
            <a:off x="3505200" y="3505200"/>
            <a:ext cx="1600200" cy="228600"/>
          </a:xfrm>
        </p:spPr>
        <p:txBody>
          <a:bodyPr>
            <a:noAutofit/>
          </a:bodyPr>
          <a:lstStyle>
            <a:lvl1pPr marL="0" indent="0">
              <a:buNone/>
              <a:defRPr sz="800">
                <a:solidFill>
                  <a:srgbClr val="083134"/>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20" name="Text Placeholder 15"/>
          <p:cNvSpPr>
            <a:spLocks noGrp="1"/>
          </p:cNvSpPr>
          <p:nvPr>
            <p:ph type="body" sz="quarter" idx="21" hasCustomPrompt="1"/>
          </p:nvPr>
        </p:nvSpPr>
        <p:spPr>
          <a:xfrm>
            <a:off x="3505200" y="3200400"/>
            <a:ext cx="16002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EMAIL</a:t>
            </a:r>
          </a:p>
        </p:txBody>
      </p:sp>
      <p:cxnSp>
        <p:nvCxnSpPr>
          <p:cNvPr id="21" name="Straight Connector 20"/>
          <p:cNvCxnSpPr/>
          <p:nvPr userDrawn="1"/>
        </p:nvCxnSpPr>
        <p:spPr>
          <a:xfrm>
            <a:off x="3505200" y="342900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8"/>
          <p:cNvSpPr>
            <a:spLocks noGrp="1"/>
          </p:cNvSpPr>
          <p:nvPr>
            <p:ph type="body" sz="quarter" idx="22" hasCustomPrompt="1"/>
          </p:nvPr>
        </p:nvSpPr>
        <p:spPr>
          <a:xfrm>
            <a:off x="3505200" y="4095750"/>
            <a:ext cx="1600200" cy="228600"/>
          </a:xfrm>
        </p:spPr>
        <p:txBody>
          <a:bodyPr>
            <a:noAutofit/>
          </a:bodyPr>
          <a:lstStyle>
            <a:lvl1pPr marL="0" indent="0">
              <a:buNone/>
              <a:defRPr sz="800">
                <a:solidFill>
                  <a:srgbClr val="083134"/>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23" name="Text Placeholder 15"/>
          <p:cNvSpPr>
            <a:spLocks noGrp="1"/>
          </p:cNvSpPr>
          <p:nvPr>
            <p:ph type="body" sz="quarter" idx="23" hasCustomPrompt="1"/>
          </p:nvPr>
        </p:nvSpPr>
        <p:spPr>
          <a:xfrm>
            <a:off x="3505200" y="3790950"/>
            <a:ext cx="16002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PHONE</a:t>
            </a:r>
          </a:p>
        </p:txBody>
      </p:sp>
      <p:cxnSp>
        <p:nvCxnSpPr>
          <p:cNvPr id="24" name="Straight Connector 23"/>
          <p:cNvCxnSpPr/>
          <p:nvPr userDrawn="1"/>
        </p:nvCxnSpPr>
        <p:spPr>
          <a:xfrm>
            <a:off x="3505200" y="401955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
          <p:cNvSpPr>
            <a:spLocks noGrp="1"/>
          </p:cNvSpPr>
          <p:nvPr>
            <p:ph type="body" sz="quarter" idx="24" hasCustomPrompt="1"/>
          </p:nvPr>
        </p:nvSpPr>
        <p:spPr>
          <a:xfrm>
            <a:off x="6096000" y="2590800"/>
            <a:ext cx="2133600" cy="228600"/>
          </a:xfrm>
        </p:spPr>
        <p:txBody>
          <a:bodyPr anchor="t">
            <a:noAutofit/>
          </a:bodyPr>
          <a:lstStyle>
            <a:lvl1pPr marL="0" indent="0">
              <a:buNone/>
              <a:defRPr sz="1400">
                <a:solidFill>
                  <a:schemeClr val="bg1"/>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Name</a:t>
            </a:r>
          </a:p>
        </p:txBody>
      </p:sp>
      <p:sp>
        <p:nvSpPr>
          <p:cNvPr id="27" name="Text Placeholder 15"/>
          <p:cNvSpPr>
            <a:spLocks noGrp="1"/>
          </p:cNvSpPr>
          <p:nvPr>
            <p:ph type="body" sz="quarter" idx="25" hasCustomPrompt="1"/>
          </p:nvPr>
        </p:nvSpPr>
        <p:spPr>
          <a:xfrm>
            <a:off x="6096000" y="2362200"/>
            <a:ext cx="17526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TITLE</a:t>
            </a:r>
          </a:p>
        </p:txBody>
      </p:sp>
      <p:sp>
        <p:nvSpPr>
          <p:cNvPr id="31" name="Text Placeholder 8"/>
          <p:cNvSpPr>
            <a:spLocks noGrp="1"/>
          </p:cNvSpPr>
          <p:nvPr>
            <p:ph type="body" sz="quarter" idx="26" hasCustomPrompt="1"/>
          </p:nvPr>
        </p:nvSpPr>
        <p:spPr>
          <a:xfrm>
            <a:off x="6096000" y="2819400"/>
            <a:ext cx="2133600" cy="228600"/>
          </a:xfrm>
        </p:spPr>
        <p:txBody>
          <a:bodyPr>
            <a:noAutofit/>
          </a:bodyPr>
          <a:lstStyle>
            <a:lvl1pPr marL="0" indent="0">
              <a:buNone/>
              <a:defRPr sz="900">
                <a:solidFill>
                  <a:srgbClr val="083134"/>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Company</a:t>
            </a:r>
          </a:p>
        </p:txBody>
      </p:sp>
      <p:sp>
        <p:nvSpPr>
          <p:cNvPr id="32" name="Text Placeholder 8"/>
          <p:cNvSpPr>
            <a:spLocks noGrp="1"/>
          </p:cNvSpPr>
          <p:nvPr>
            <p:ph type="body" sz="quarter" idx="27" hasCustomPrompt="1"/>
          </p:nvPr>
        </p:nvSpPr>
        <p:spPr>
          <a:xfrm>
            <a:off x="6096000" y="3505200"/>
            <a:ext cx="1600200" cy="228600"/>
          </a:xfrm>
        </p:spPr>
        <p:txBody>
          <a:bodyPr>
            <a:noAutofit/>
          </a:bodyPr>
          <a:lstStyle>
            <a:lvl1pPr marL="0" indent="0">
              <a:buNone/>
              <a:defRPr sz="800">
                <a:solidFill>
                  <a:srgbClr val="083134"/>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33" name="Text Placeholder 15"/>
          <p:cNvSpPr>
            <a:spLocks noGrp="1"/>
          </p:cNvSpPr>
          <p:nvPr>
            <p:ph type="body" sz="quarter" idx="28" hasCustomPrompt="1"/>
          </p:nvPr>
        </p:nvSpPr>
        <p:spPr>
          <a:xfrm>
            <a:off x="6096000" y="3200400"/>
            <a:ext cx="16002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EMAIL</a:t>
            </a:r>
          </a:p>
        </p:txBody>
      </p:sp>
      <p:cxnSp>
        <p:nvCxnSpPr>
          <p:cNvPr id="34" name="Straight Connector 33"/>
          <p:cNvCxnSpPr/>
          <p:nvPr userDrawn="1"/>
        </p:nvCxnSpPr>
        <p:spPr>
          <a:xfrm>
            <a:off x="6096000" y="342900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
          <p:cNvSpPr>
            <a:spLocks noGrp="1"/>
          </p:cNvSpPr>
          <p:nvPr>
            <p:ph type="body" sz="quarter" idx="29" hasCustomPrompt="1"/>
          </p:nvPr>
        </p:nvSpPr>
        <p:spPr>
          <a:xfrm>
            <a:off x="6096000" y="4095750"/>
            <a:ext cx="1600200" cy="228600"/>
          </a:xfrm>
        </p:spPr>
        <p:txBody>
          <a:bodyPr>
            <a:noAutofit/>
          </a:bodyPr>
          <a:lstStyle>
            <a:lvl1pPr marL="0" indent="0">
              <a:buNone/>
              <a:defRPr sz="800">
                <a:solidFill>
                  <a:srgbClr val="083134"/>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a:t>
            </a:r>
          </a:p>
        </p:txBody>
      </p:sp>
      <p:sp>
        <p:nvSpPr>
          <p:cNvPr id="36" name="Text Placeholder 15"/>
          <p:cNvSpPr>
            <a:spLocks noGrp="1"/>
          </p:cNvSpPr>
          <p:nvPr>
            <p:ph type="body" sz="quarter" idx="30" hasCustomPrompt="1"/>
          </p:nvPr>
        </p:nvSpPr>
        <p:spPr>
          <a:xfrm>
            <a:off x="6096000" y="3790950"/>
            <a:ext cx="1600200" cy="228600"/>
          </a:xfrm>
        </p:spPr>
        <p:txBody>
          <a:bodyPr>
            <a:noAutofit/>
          </a:bodyPr>
          <a:lstStyle>
            <a:lvl1pPr marL="0" indent="0">
              <a:buNone/>
              <a:defRPr sz="800">
                <a:solidFill>
                  <a:srgbClr val="083134"/>
                </a:solidFill>
                <a:latin typeface="GT Walsheim Bl" panose="00000900000000000000" pitchFamily="2" charset="0"/>
              </a:defRPr>
            </a:lvl1pPr>
          </a:lstStyle>
          <a:p>
            <a:pPr lvl="0"/>
            <a:r>
              <a:rPr lang="en-US" dirty="0"/>
              <a:t>PHONE</a:t>
            </a:r>
          </a:p>
        </p:txBody>
      </p:sp>
      <p:cxnSp>
        <p:nvCxnSpPr>
          <p:cNvPr id="37" name="Straight Connector 36"/>
          <p:cNvCxnSpPr/>
          <p:nvPr userDrawn="1"/>
        </p:nvCxnSpPr>
        <p:spPr>
          <a:xfrm>
            <a:off x="6096000" y="401955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Picture Placeholder 38"/>
          <p:cNvSpPr>
            <a:spLocks noGrp="1"/>
          </p:cNvSpPr>
          <p:nvPr>
            <p:ph type="pic" sz="quarter" idx="31"/>
          </p:nvPr>
        </p:nvSpPr>
        <p:spPr>
          <a:xfrm>
            <a:off x="914400" y="1123950"/>
            <a:ext cx="1066800" cy="1066800"/>
          </a:xfrm>
        </p:spPr>
        <p:txBody>
          <a:bodyPr/>
          <a:lstStyle/>
          <a:p>
            <a:r>
              <a:rPr lang="en-US"/>
              <a:t>Click icon to add picture</a:t>
            </a:r>
          </a:p>
        </p:txBody>
      </p:sp>
      <p:sp>
        <p:nvSpPr>
          <p:cNvPr id="39" name="Picture Placeholder 38"/>
          <p:cNvSpPr>
            <a:spLocks noGrp="1"/>
          </p:cNvSpPr>
          <p:nvPr>
            <p:ph type="pic" sz="quarter" idx="32"/>
          </p:nvPr>
        </p:nvSpPr>
        <p:spPr>
          <a:xfrm>
            <a:off x="3505200" y="1123950"/>
            <a:ext cx="1066800" cy="1066800"/>
          </a:xfrm>
        </p:spPr>
        <p:txBody>
          <a:bodyPr/>
          <a:lstStyle/>
          <a:p>
            <a:r>
              <a:rPr lang="en-US"/>
              <a:t>Click icon to add picture</a:t>
            </a:r>
          </a:p>
        </p:txBody>
      </p:sp>
      <p:sp>
        <p:nvSpPr>
          <p:cNvPr id="40" name="Picture Placeholder 38"/>
          <p:cNvSpPr>
            <a:spLocks noGrp="1"/>
          </p:cNvSpPr>
          <p:nvPr>
            <p:ph type="pic" sz="quarter" idx="33"/>
          </p:nvPr>
        </p:nvSpPr>
        <p:spPr>
          <a:xfrm>
            <a:off x="6096000" y="1123950"/>
            <a:ext cx="1066800" cy="1066800"/>
          </a:xfrm>
        </p:spPr>
        <p:txBody>
          <a:bodyPr/>
          <a:lstStyle/>
          <a:p>
            <a:r>
              <a:rPr lang="en-US"/>
              <a:t>Click icon to add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85800" y="285750"/>
            <a:ext cx="2057400" cy="228600"/>
          </a:xfrm>
        </p:spPr>
        <p:txBody>
          <a:bodyPr>
            <a:noAutofit/>
          </a:bodyPr>
          <a:lstStyle>
            <a:lvl1pPr marL="0" indent="0" algn="l">
              <a:buNone/>
              <a:defRPr sz="800">
                <a:solidFill>
                  <a:schemeClr val="bg1">
                    <a:lumMod val="75000"/>
                  </a:schemeClr>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graphicFrame>
        <p:nvGraphicFramePr>
          <p:cNvPr id="10" name="Chart 9"/>
          <p:cNvGraphicFramePr/>
          <p:nvPr userDrawn="1"/>
        </p:nvGraphicFramePr>
        <p:xfrm>
          <a:off x="685800" y="1631950"/>
          <a:ext cx="4419600" cy="294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userDrawn="1"/>
        </p:nvGraphicFramePr>
        <p:xfrm>
          <a:off x="5715000" y="1733550"/>
          <a:ext cx="2895600" cy="1930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rgbClr val="212121"/>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85800" y="514350"/>
            <a:ext cx="3276600" cy="1102519"/>
          </a:xfrm>
        </p:spPr>
        <p:txBody>
          <a:bodyPr anchor="t"/>
          <a:lstStyle>
            <a:lvl1pPr algn="l">
              <a:defRPr>
                <a:solidFill>
                  <a:schemeClr val="bg1"/>
                </a:solidFill>
              </a:defRPr>
            </a:lvl1pPr>
          </a:lstStyle>
          <a:p>
            <a:r>
              <a:rPr lang="en-US" dirty="0"/>
              <a:t>Header</a:t>
            </a:r>
          </a:p>
        </p:txBody>
      </p:sp>
      <p:sp>
        <p:nvSpPr>
          <p:cNvPr id="7" name="Subtitle 2"/>
          <p:cNvSpPr>
            <a:spLocks noGrp="1"/>
          </p:cNvSpPr>
          <p:nvPr>
            <p:ph type="subTitle" idx="1" hasCustomPrompt="1"/>
          </p:nvPr>
        </p:nvSpPr>
        <p:spPr>
          <a:xfrm>
            <a:off x="4343400" y="1200150"/>
            <a:ext cx="2057400" cy="228600"/>
          </a:xfrm>
        </p:spPr>
        <p:txBody>
          <a:bodyPr>
            <a:noAutofit/>
          </a:bodyPr>
          <a:lstStyle>
            <a:lvl1pPr marL="0" indent="0" algn="l">
              <a:buNone/>
              <a:defRPr sz="800">
                <a:solidFill>
                  <a:schemeClr val="bg1"/>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11" name="Text Placeholder 10"/>
          <p:cNvSpPr>
            <a:spLocks noGrp="1"/>
          </p:cNvSpPr>
          <p:nvPr>
            <p:ph type="body" sz="quarter" idx="10" hasCustomPrompt="1"/>
          </p:nvPr>
        </p:nvSpPr>
        <p:spPr>
          <a:xfrm>
            <a:off x="4343400" y="514350"/>
            <a:ext cx="990600" cy="609600"/>
          </a:xfrm>
        </p:spPr>
        <p:txBody>
          <a:bodyPr>
            <a:normAutofit/>
          </a:bodyPr>
          <a:lstStyle>
            <a:lvl1pPr marL="0" indent="0">
              <a:buNone/>
              <a:defRPr sz="4000">
                <a:solidFill>
                  <a:srgbClr val="9CCB52"/>
                </a:solidFill>
                <a:latin typeface="GT Walsheim Bl" panose="00000900000000000000" pitchFamily="2" charset="0"/>
              </a:defRPr>
            </a:lvl1pPr>
          </a:lstStyle>
          <a:p>
            <a:pPr lvl="0"/>
            <a:r>
              <a:rPr lang="en-US" dirty="0"/>
              <a:t>#</a:t>
            </a:r>
          </a:p>
        </p:txBody>
      </p:sp>
      <p:sp>
        <p:nvSpPr>
          <p:cNvPr id="14" name="Text Placeholder 13"/>
          <p:cNvSpPr>
            <a:spLocks noGrp="1"/>
          </p:cNvSpPr>
          <p:nvPr>
            <p:ph type="body" sz="quarter" idx="11" hasCustomPrompt="1"/>
          </p:nvPr>
        </p:nvSpPr>
        <p:spPr>
          <a:xfrm>
            <a:off x="4343400" y="1428750"/>
            <a:ext cx="2057400" cy="457200"/>
          </a:xfrm>
        </p:spPr>
        <p:txBody>
          <a:bodyPr>
            <a:normAutofit/>
          </a:bodyPr>
          <a:lstStyle>
            <a:lvl1pPr marL="0" indent="0">
              <a:buNone/>
              <a:defRPr sz="1400">
                <a:solidFill>
                  <a:schemeClr val="bg1"/>
                </a:solidFill>
                <a:latin typeface="GT Walsheim Lt" panose="00000400000000000000" pitchFamily="2" charset="0"/>
              </a:defRPr>
            </a:lvl1pPr>
          </a:lstStyle>
          <a:p>
            <a:pPr lvl="0"/>
            <a:r>
              <a:rPr lang="en-US" dirty="0"/>
              <a:t>Section Title</a:t>
            </a:r>
          </a:p>
        </p:txBody>
      </p:sp>
      <p:sp>
        <p:nvSpPr>
          <p:cNvPr id="22" name="Text Placeholder 10"/>
          <p:cNvSpPr>
            <a:spLocks noGrp="1"/>
          </p:cNvSpPr>
          <p:nvPr>
            <p:ph type="body" sz="quarter" idx="12" hasCustomPrompt="1"/>
          </p:nvPr>
        </p:nvSpPr>
        <p:spPr>
          <a:xfrm>
            <a:off x="6705600" y="514350"/>
            <a:ext cx="990600" cy="609600"/>
          </a:xfrm>
        </p:spPr>
        <p:txBody>
          <a:bodyPr>
            <a:normAutofit/>
          </a:bodyPr>
          <a:lstStyle>
            <a:lvl1pPr marL="0" indent="0">
              <a:buNone/>
              <a:defRPr sz="4000">
                <a:solidFill>
                  <a:srgbClr val="9CCB52"/>
                </a:solidFill>
                <a:latin typeface="GT Walsheim Bl" panose="00000900000000000000" pitchFamily="2" charset="0"/>
              </a:defRPr>
            </a:lvl1pPr>
          </a:lstStyle>
          <a:p>
            <a:pPr lvl="0"/>
            <a:r>
              <a:rPr lang="en-US" dirty="0"/>
              <a:t>#</a:t>
            </a:r>
          </a:p>
        </p:txBody>
      </p:sp>
      <p:sp>
        <p:nvSpPr>
          <p:cNvPr id="23" name="Text Placeholder 13"/>
          <p:cNvSpPr>
            <a:spLocks noGrp="1"/>
          </p:cNvSpPr>
          <p:nvPr>
            <p:ph type="body" sz="quarter" idx="13" hasCustomPrompt="1"/>
          </p:nvPr>
        </p:nvSpPr>
        <p:spPr>
          <a:xfrm>
            <a:off x="6705600" y="1428750"/>
            <a:ext cx="2057400" cy="457200"/>
          </a:xfrm>
        </p:spPr>
        <p:txBody>
          <a:bodyPr>
            <a:normAutofit/>
          </a:bodyPr>
          <a:lstStyle>
            <a:lvl1pPr marL="0" indent="0">
              <a:buNone/>
              <a:defRPr sz="1400">
                <a:solidFill>
                  <a:schemeClr val="bg1"/>
                </a:solidFill>
                <a:latin typeface="GT Walsheim Lt" panose="00000400000000000000" pitchFamily="2" charset="0"/>
              </a:defRPr>
            </a:lvl1pPr>
          </a:lstStyle>
          <a:p>
            <a:pPr lvl="0"/>
            <a:r>
              <a:rPr lang="en-US" dirty="0"/>
              <a:t>Section Title</a:t>
            </a:r>
          </a:p>
        </p:txBody>
      </p:sp>
      <p:sp>
        <p:nvSpPr>
          <p:cNvPr id="27" name="Text Placeholder 26"/>
          <p:cNvSpPr>
            <a:spLocks noGrp="1"/>
          </p:cNvSpPr>
          <p:nvPr>
            <p:ph type="body" sz="quarter" idx="14" hasCustomPrompt="1"/>
          </p:nvPr>
        </p:nvSpPr>
        <p:spPr>
          <a:xfrm>
            <a:off x="6705600" y="1200150"/>
            <a:ext cx="2057400" cy="228600"/>
          </a:xfrm>
        </p:spPr>
        <p:txBody>
          <a:bodyPr>
            <a:normAutofit/>
          </a:bodyPr>
          <a:lstStyle>
            <a:lvl1pPr marL="0" indent="0">
              <a:buNone/>
              <a:defRPr sz="800">
                <a:solidFill>
                  <a:schemeClr val="bg1"/>
                </a:solidFill>
                <a:latin typeface="GT Walsheim Bl" panose="00000900000000000000" pitchFamily="2" charset="0"/>
              </a:defRPr>
            </a:lvl1pPr>
          </a:lstStyle>
          <a:p>
            <a:pPr lvl="0"/>
            <a:r>
              <a:rPr lang="en-US" sz="800" dirty="0">
                <a:solidFill>
                  <a:schemeClr val="bg1"/>
                </a:solidFill>
              </a:rPr>
              <a:t>SUBTITLE</a:t>
            </a:r>
            <a:endParaRPr lang="en-US" dirty="0"/>
          </a:p>
        </p:txBody>
      </p:sp>
      <p:sp>
        <p:nvSpPr>
          <p:cNvPr id="29" name="Text Placeholder 10"/>
          <p:cNvSpPr>
            <a:spLocks noGrp="1"/>
          </p:cNvSpPr>
          <p:nvPr>
            <p:ph type="body" sz="quarter" idx="15" hasCustomPrompt="1"/>
          </p:nvPr>
        </p:nvSpPr>
        <p:spPr>
          <a:xfrm>
            <a:off x="4343400" y="1885950"/>
            <a:ext cx="990600" cy="609600"/>
          </a:xfrm>
        </p:spPr>
        <p:txBody>
          <a:bodyPr>
            <a:normAutofit/>
          </a:bodyPr>
          <a:lstStyle>
            <a:lvl1pPr marL="0" indent="0">
              <a:buNone/>
              <a:defRPr sz="4000">
                <a:solidFill>
                  <a:srgbClr val="9CCB52"/>
                </a:solidFill>
                <a:latin typeface="GT Walsheim Bl" panose="00000900000000000000" pitchFamily="2" charset="0"/>
              </a:defRPr>
            </a:lvl1pPr>
          </a:lstStyle>
          <a:p>
            <a:pPr lvl="0"/>
            <a:r>
              <a:rPr lang="en-US" dirty="0"/>
              <a:t>#</a:t>
            </a:r>
          </a:p>
        </p:txBody>
      </p:sp>
      <p:sp>
        <p:nvSpPr>
          <p:cNvPr id="30" name="Text Placeholder 13"/>
          <p:cNvSpPr>
            <a:spLocks noGrp="1"/>
          </p:cNvSpPr>
          <p:nvPr>
            <p:ph type="body" sz="quarter" idx="16" hasCustomPrompt="1"/>
          </p:nvPr>
        </p:nvSpPr>
        <p:spPr>
          <a:xfrm>
            <a:off x="4343400" y="2800350"/>
            <a:ext cx="2057400" cy="457200"/>
          </a:xfrm>
        </p:spPr>
        <p:txBody>
          <a:bodyPr>
            <a:normAutofit/>
          </a:bodyPr>
          <a:lstStyle>
            <a:lvl1pPr marL="0" indent="0">
              <a:buNone/>
              <a:defRPr sz="1400">
                <a:solidFill>
                  <a:schemeClr val="bg1"/>
                </a:solidFill>
                <a:latin typeface="GT Walsheim Lt" panose="00000400000000000000" pitchFamily="2" charset="0"/>
              </a:defRPr>
            </a:lvl1pPr>
          </a:lstStyle>
          <a:p>
            <a:pPr lvl="0"/>
            <a:r>
              <a:rPr lang="en-US" dirty="0"/>
              <a:t>Section Title</a:t>
            </a:r>
          </a:p>
        </p:txBody>
      </p:sp>
      <p:sp>
        <p:nvSpPr>
          <p:cNvPr id="31" name="Text Placeholder 10"/>
          <p:cNvSpPr>
            <a:spLocks noGrp="1"/>
          </p:cNvSpPr>
          <p:nvPr>
            <p:ph type="body" sz="quarter" idx="17" hasCustomPrompt="1"/>
          </p:nvPr>
        </p:nvSpPr>
        <p:spPr>
          <a:xfrm>
            <a:off x="6705600" y="1885950"/>
            <a:ext cx="990600" cy="609600"/>
          </a:xfrm>
        </p:spPr>
        <p:txBody>
          <a:bodyPr>
            <a:normAutofit/>
          </a:bodyPr>
          <a:lstStyle>
            <a:lvl1pPr marL="0" indent="0">
              <a:buNone/>
              <a:defRPr sz="4000">
                <a:solidFill>
                  <a:srgbClr val="9CCB52"/>
                </a:solidFill>
                <a:latin typeface="GT Walsheim Bl" panose="00000900000000000000" pitchFamily="2" charset="0"/>
              </a:defRPr>
            </a:lvl1pPr>
          </a:lstStyle>
          <a:p>
            <a:pPr lvl="0"/>
            <a:r>
              <a:rPr lang="en-US" dirty="0"/>
              <a:t>#</a:t>
            </a:r>
          </a:p>
        </p:txBody>
      </p:sp>
      <p:sp>
        <p:nvSpPr>
          <p:cNvPr id="32" name="Text Placeholder 13"/>
          <p:cNvSpPr>
            <a:spLocks noGrp="1"/>
          </p:cNvSpPr>
          <p:nvPr>
            <p:ph type="body" sz="quarter" idx="18" hasCustomPrompt="1"/>
          </p:nvPr>
        </p:nvSpPr>
        <p:spPr>
          <a:xfrm>
            <a:off x="6705600" y="2800350"/>
            <a:ext cx="2057400" cy="457200"/>
          </a:xfrm>
        </p:spPr>
        <p:txBody>
          <a:bodyPr>
            <a:normAutofit/>
          </a:bodyPr>
          <a:lstStyle>
            <a:lvl1pPr marL="0" indent="0">
              <a:buNone/>
              <a:defRPr sz="1400">
                <a:solidFill>
                  <a:schemeClr val="bg1"/>
                </a:solidFill>
                <a:latin typeface="GT Walsheim Lt" panose="00000400000000000000" pitchFamily="2" charset="0"/>
              </a:defRPr>
            </a:lvl1pPr>
          </a:lstStyle>
          <a:p>
            <a:pPr lvl="0"/>
            <a:r>
              <a:rPr lang="en-US" dirty="0"/>
              <a:t>Section Title</a:t>
            </a:r>
          </a:p>
        </p:txBody>
      </p:sp>
      <p:sp>
        <p:nvSpPr>
          <p:cNvPr id="33" name="Text Placeholder 26"/>
          <p:cNvSpPr>
            <a:spLocks noGrp="1"/>
          </p:cNvSpPr>
          <p:nvPr>
            <p:ph type="body" sz="quarter" idx="19" hasCustomPrompt="1"/>
          </p:nvPr>
        </p:nvSpPr>
        <p:spPr>
          <a:xfrm>
            <a:off x="6705600" y="2571750"/>
            <a:ext cx="2057400" cy="228600"/>
          </a:xfrm>
        </p:spPr>
        <p:txBody>
          <a:bodyPr>
            <a:normAutofit/>
          </a:bodyPr>
          <a:lstStyle>
            <a:lvl1pPr marL="0" indent="0">
              <a:buNone/>
              <a:defRPr sz="800">
                <a:solidFill>
                  <a:schemeClr val="bg1"/>
                </a:solidFill>
                <a:latin typeface="GT Walsheim Bl" panose="00000900000000000000" pitchFamily="2" charset="0"/>
              </a:defRPr>
            </a:lvl1pPr>
          </a:lstStyle>
          <a:p>
            <a:pPr lvl="0"/>
            <a:r>
              <a:rPr lang="en-US" sz="800" dirty="0">
                <a:solidFill>
                  <a:schemeClr val="bg1"/>
                </a:solidFill>
              </a:rPr>
              <a:t>SUBTITLE</a:t>
            </a:r>
            <a:endParaRPr lang="en-US" dirty="0"/>
          </a:p>
        </p:txBody>
      </p:sp>
      <p:sp>
        <p:nvSpPr>
          <p:cNvPr id="35" name="Text Placeholder 10"/>
          <p:cNvSpPr>
            <a:spLocks noGrp="1"/>
          </p:cNvSpPr>
          <p:nvPr>
            <p:ph type="body" sz="quarter" idx="20" hasCustomPrompt="1"/>
          </p:nvPr>
        </p:nvSpPr>
        <p:spPr>
          <a:xfrm>
            <a:off x="4343400" y="3257550"/>
            <a:ext cx="990600" cy="609600"/>
          </a:xfrm>
        </p:spPr>
        <p:txBody>
          <a:bodyPr>
            <a:normAutofit/>
          </a:bodyPr>
          <a:lstStyle>
            <a:lvl1pPr marL="0" indent="0">
              <a:buNone/>
              <a:defRPr sz="4000">
                <a:solidFill>
                  <a:srgbClr val="9CCB52"/>
                </a:solidFill>
                <a:latin typeface="GT Walsheim Bl" panose="00000900000000000000" pitchFamily="2" charset="0"/>
              </a:defRPr>
            </a:lvl1pPr>
          </a:lstStyle>
          <a:p>
            <a:pPr lvl="0"/>
            <a:r>
              <a:rPr lang="en-US" dirty="0"/>
              <a:t>#</a:t>
            </a:r>
          </a:p>
        </p:txBody>
      </p:sp>
      <p:sp>
        <p:nvSpPr>
          <p:cNvPr id="36" name="Text Placeholder 13"/>
          <p:cNvSpPr>
            <a:spLocks noGrp="1"/>
          </p:cNvSpPr>
          <p:nvPr>
            <p:ph type="body" sz="quarter" idx="21" hasCustomPrompt="1"/>
          </p:nvPr>
        </p:nvSpPr>
        <p:spPr>
          <a:xfrm>
            <a:off x="4343400" y="4171950"/>
            <a:ext cx="2057400" cy="457200"/>
          </a:xfrm>
        </p:spPr>
        <p:txBody>
          <a:bodyPr>
            <a:normAutofit/>
          </a:bodyPr>
          <a:lstStyle>
            <a:lvl1pPr marL="0" indent="0">
              <a:buNone/>
              <a:defRPr sz="1400">
                <a:solidFill>
                  <a:schemeClr val="bg1"/>
                </a:solidFill>
                <a:latin typeface="GT Walsheim Lt" panose="00000400000000000000" pitchFamily="2" charset="0"/>
              </a:defRPr>
            </a:lvl1pPr>
          </a:lstStyle>
          <a:p>
            <a:pPr lvl="0"/>
            <a:r>
              <a:rPr lang="en-US" dirty="0"/>
              <a:t>Section Title</a:t>
            </a:r>
          </a:p>
        </p:txBody>
      </p:sp>
      <p:sp>
        <p:nvSpPr>
          <p:cNvPr id="37" name="Text Placeholder 10"/>
          <p:cNvSpPr>
            <a:spLocks noGrp="1"/>
          </p:cNvSpPr>
          <p:nvPr>
            <p:ph type="body" sz="quarter" idx="22" hasCustomPrompt="1"/>
          </p:nvPr>
        </p:nvSpPr>
        <p:spPr>
          <a:xfrm>
            <a:off x="6705600" y="3257550"/>
            <a:ext cx="990600" cy="609600"/>
          </a:xfrm>
        </p:spPr>
        <p:txBody>
          <a:bodyPr>
            <a:normAutofit/>
          </a:bodyPr>
          <a:lstStyle>
            <a:lvl1pPr marL="0" indent="0">
              <a:buNone/>
              <a:defRPr sz="4000">
                <a:solidFill>
                  <a:srgbClr val="9CCB52"/>
                </a:solidFill>
                <a:latin typeface="GT Walsheim Bl" panose="00000900000000000000" pitchFamily="2" charset="0"/>
              </a:defRPr>
            </a:lvl1pPr>
          </a:lstStyle>
          <a:p>
            <a:pPr lvl="0"/>
            <a:r>
              <a:rPr lang="en-US" dirty="0"/>
              <a:t>#</a:t>
            </a:r>
          </a:p>
        </p:txBody>
      </p:sp>
      <p:sp>
        <p:nvSpPr>
          <p:cNvPr id="38" name="Text Placeholder 13"/>
          <p:cNvSpPr>
            <a:spLocks noGrp="1"/>
          </p:cNvSpPr>
          <p:nvPr>
            <p:ph type="body" sz="quarter" idx="23" hasCustomPrompt="1"/>
          </p:nvPr>
        </p:nvSpPr>
        <p:spPr>
          <a:xfrm>
            <a:off x="6705600" y="4171950"/>
            <a:ext cx="2057400" cy="457200"/>
          </a:xfrm>
        </p:spPr>
        <p:txBody>
          <a:bodyPr>
            <a:normAutofit/>
          </a:bodyPr>
          <a:lstStyle>
            <a:lvl1pPr marL="0" indent="0">
              <a:buNone/>
              <a:defRPr sz="1400">
                <a:solidFill>
                  <a:schemeClr val="bg1"/>
                </a:solidFill>
                <a:latin typeface="GT Walsheim Lt" panose="00000400000000000000" pitchFamily="2" charset="0"/>
              </a:defRPr>
            </a:lvl1pPr>
          </a:lstStyle>
          <a:p>
            <a:pPr lvl="0"/>
            <a:r>
              <a:rPr lang="en-US" dirty="0"/>
              <a:t>Section Title</a:t>
            </a:r>
          </a:p>
        </p:txBody>
      </p:sp>
      <p:sp>
        <p:nvSpPr>
          <p:cNvPr id="39" name="Text Placeholder 26"/>
          <p:cNvSpPr>
            <a:spLocks noGrp="1"/>
          </p:cNvSpPr>
          <p:nvPr>
            <p:ph type="body" sz="quarter" idx="24" hasCustomPrompt="1"/>
          </p:nvPr>
        </p:nvSpPr>
        <p:spPr>
          <a:xfrm>
            <a:off x="6705600" y="3943350"/>
            <a:ext cx="2057400" cy="228600"/>
          </a:xfrm>
        </p:spPr>
        <p:txBody>
          <a:bodyPr>
            <a:normAutofit/>
          </a:bodyPr>
          <a:lstStyle>
            <a:lvl1pPr marL="0" indent="0">
              <a:buNone/>
              <a:defRPr sz="800">
                <a:solidFill>
                  <a:schemeClr val="bg1"/>
                </a:solidFill>
                <a:latin typeface="GT Walsheim Bl" panose="00000900000000000000" pitchFamily="2" charset="0"/>
              </a:defRPr>
            </a:lvl1pPr>
          </a:lstStyle>
          <a:p>
            <a:pPr lvl="0"/>
            <a:r>
              <a:rPr lang="en-US" sz="800" dirty="0">
                <a:solidFill>
                  <a:schemeClr val="bg1"/>
                </a:solidFill>
              </a:rPr>
              <a:t>SUBTITLE</a:t>
            </a:r>
            <a:endParaRPr lang="en-US" dirty="0"/>
          </a:p>
        </p:txBody>
      </p:sp>
      <p:sp>
        <p:nvSpPr>
          <p:cNvPr id="40" name="Text Placeholder 26"/>
          <p:cNvSpPr>
            <a:spLocks noGrp="1"/>
          </p:cNvSpPr>
          <p:nvPr>
            <p:ph type="body" sz="quarter" idx="25" hasCustomPrompt="1"/>
          </p:nvPr>
        </p:nvSpPr>
        <p:spPr>
          <a:xfrm>
            <a:off x="4343400" y="2571750"/>
            <a:ext cx="2057400" cy="228600"/>
          </a:xfrm>
        </p:spPr>
        <p:txBody>
          <a:bodyPr>
            <a:normAutofit/>
          </a:bodyPr>
          <a:lstStyle>
            <a:lvl1pPr marL="0" indent="0">
              <a:buNone/>
              <a:defRPr sz="800">
                <a:solidFill>
                  <a:schemeClr val="bg1"/>
                </a:solidFill>
                <a:latin typeface="GT Walsheim Bl" panose="00000900000000000000" pitchFamily="2" charset="0"/>
              </a:defRPr>
            </a:lvl1pPr>
          </a:lstStyle>
          <a:p>
            <a:pPr lvl="0"/>
            <a:r>
              <a:rPr lang="en-US" sz="800" dirty="0">
                <a:solidFill>
                  <a:schemeClr val="bg1"/>
                </a:solidFill>
              </a:rPr>
              <a:t>SUBTITLE</a:t>
            </a:r>
            <a:endParaRPr lang="en-US" dirty="0"/>
          </a:p>
        </p:txBody>
      </p:sp>
      <p:sp>
        <p:nvSpPr>
          <p:cNvPr id="41" name="Text Placeholder 26"/>
          <p:cNvSpPr>
            <a:spLocks noGrp="1"/>
          </p:cNvSpPr>
          <p:nvPr>
            <p:ph type="body" sz="quarter" idx="26" hasCustomPrompt="1"/>
          </p:nvPr>
        </p:nvSpPr>
        <p:spPr>
          <a:xfrm>
            <a:off x="4343400" y="3943350"/>
            <a:ext cx="2057400" cy="228600"/>
          </a:xfrm>
        </p:spPr>
        <p:txBody>
          <a:bodyPr>
            <a:normAutofit/>
          </a:bodyPr>
          <a:lstStyle>
            <a:lvl1pPr marL="0" indent="0">
              <a:buNone/>
              <a:defRPr sz="800">
                <a:solidFill>
                  <a:schemeClr val="bg1"/>
                </a:solidFill>
                <a:latin typeface="GT Walsheim Bl" panose="00000900000000000000" pitchFamily="2" charset="0"/>
              </a:defRPr>
            </a:lvl1pPr>
          </a:lstStyle>
          <a:p>
            <a:pPr lvl="0"/>
            <a:r>
              <a:rPr lang="en-US" sz="800" dirty="0">
                <a:solidFill>
                  <a:schemeClr val="bg1"/>
                </a:solidFill>
              </a:rPr>
              <a:t>SUBTITLE</a:t>
            </a:r>
            <a:endParaRPr lang="en-US" dirty="0"/>
          </a:p>
        </p:txBody>
      </p:sp>
      <p:cxnSp>
        <p:nvCxnSpPr>
          <p:cNvPr id="43" name="Straight Connector 42"/>
          <p:cNvCxnSpPr/>
          <p:nvPr userDrawn="1"/>
        </p:nvCxnSpPr>
        <p:spPr>
          <a:xfrm>
            <a:off x="4343400" y="112395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a:off x="4343400" y="249555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4343400" y="386715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6705600" y="112395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6705600" y="249555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6705600" y="386715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2">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85800" y="285750"/>
            <a:ext cx="2057400" cy="228600"/>
          </a:xfrm>
        </p:spPr>
        <p:txBody>
          <a:bodyPr>
            <a:noAutofit/>
          </a:bodyPr>
          <a:lstStyle>
            <a:lvl1pPr marL="0" indent="0" algn="l">
              <a:buNone/>
              <a:defRPr sz="800">
                <a:solidFill>
                  <a:schemeClr val="bg1">
                    <a:lumMod val="75000"/>
                  </a:schemeClr>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graphicFrame>
        <p:nvGraphicFramePr>
          <p:cNvPr id="5" name="Chart 4"/>
          <p:cNvGraphicFramePr/>
          <p:nvPr userDrawn="1"/>
        </p:nvGraphicFramePr>
        <p:xfrm>
          <a:off x="685800" y="1657350"/>
          <a:ext cx="4191000" cy="279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6"/>
          <p:cNvGraphicFramePr>
            <a:graphicFrameLocks noGrp="1"/>
          </p:cNvGraphicFramePr>
          <p:nvPr userDrawn="1"/>
        </p:nvGraphicFramePr>
        <p:xfrm>
          <a:off x="5181600" y="1581150"/>
          <a:ext cx="3505200" cy="1981200"/>
        </p:xfrm>
        <a:graphic>
          <a:graphicData uri="http://schemas.openxmlformats.org/drawingml/2006/table">
            <a:tbl>
              <a:tblPr firstRow="1" bandRow="1">
                <a:tableStyleId>{5C22544A-7EE6-4342-B048-85BDC9FD1C3A}</a:tableStyleId>
              </a:tblPr>
              <a:tblGrid>
                <a:gridCol w="1168400">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168400">
                  <a:extLst>
                    <a:ext uri="{9D8B030D-6E8A-4147-A177-3AD203B41FA5}">
                      <a16:colId xmlns:a16="http://schemas.microsoft.com/office/drawing/2014/main" val="20002"/>
                    </a:ext>
                  </a:extLst>
                </a:gridCol>
              </a:tblGrid>
              <a:tr h="370840">
                <a:tc>
                  <a:txBody>
                    <a:bodyPr/>
                    <a:lstStyle/>
                    <a:p>
                      <a:r>
                        <a:rPr lang="en-US" sz="800" dirty="0">
                          <a:solidFill>
                            <a:schemeClr val="bg1">
                              <a:lumMod val="75000"/>
                            </a:schemeClr>
                          </a:solidFill>
                          <a:latin typeface="GT Walsheim Bl" panose="00000900000000000000" pitchFamily="2" charset="0"/>
                        </a:rPr>
                        <a:t>COLUMN TITLE</a:t>
                      </a:r>
                    </a:p>
                  </a:txBody>
                  <a:tcPr marL="137160" marR="137160" marT="137160" marB="13716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bg1">
                              <a:lumMod val="75000"/>
                            </a:schemeClr>
                          </a:solidFill>
                          <a:latin typeface="GT Walsheim Bl" panose="00000900000000000000" pitchFamily="2" charset="0"/>
                        </a:rPr>
                        <a:t>COLUMN TITLE</a:t>
                      </a:r>
                    </a:p>
                  </a:txBody>
                  <a:tcPr marL="137160" marR="137160" marT="137160" marB="13716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bg1">
                              <a:lumMod val="75000"/>
                            </a:schemeClr>
                          </a:solidFill>
                          <a:latin typeface="GT Walsheim Bl" panose="00000900000000000000" pitchFamily="2" charset="0"/>
                        </a:rPr>
                        <a:t>COLUMN TITLE</a:t>
                      </a:r>
                    </a:p>
                  </a:txBody>
                  <a:tcPr marL="137160" marR="137160" marT="137160" marB="13716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800" dirty="0">
                          <a:latin typeface="GT Walsheim Lt" panose="00000400000000000000" pitchFamily="2" charset="0"/>
                        </a:rPr>
                        <a:t>Row info</a:t>
                      </a:r>
                    </a:p>
                  </a:txBody>
                  <a:tcPr marL="137160" marR="137160" marT="137160" marB="137160"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p>
                      <a:r>
                        <a:rPr lang="en-US" sz="800" dirty="0">
                          <a:latin typeface="GT Walsheim Lt" panose="00000400000000000000" pitchFamily="2" charset="0"/>
                        </a:rPr>
                        <a:t>Row info</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p>
                      <a:r>
                        <a:rPr lang="en-US" sz="800" dirty="0">
                          <a:latin typeface="GT Walsheim Lt" panose="00000400000000000000" pitchFamily="2" charset="0"/>
                        </a:rPr>
                        <a:t>Row info</a:t>
                      </a:r>
                    </a:p>
                  </a:txBody>
                  <a:tcPr marL="137160" marR="137160" marT="137160" marB="137160"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F6F6"/>
                    </a:solidFill>
                  </a:tcPr>
                </a:tc>
                <a:extLst>
                  <a:ext uri="{0D108BD9-81ED-4DB2-BD59-A6C34878D82A}">
                    <a16:rowId xmlns:a16="http://schemas.microsoft.com/office/drawing/2014/main" val="10001"/>
                  </a:ext>
                </a:extLst>
              </a:tr>
              <a:tr h="370840">
                <a:tc>
                  <a:txBody>
                    <a:bodyPr/>
                    <a:lstStyle/>
                    <a:p>
                      <a:r>
                        <a:rPr lang="en-US" sz="800" dirty="0">
                          <a:latin typeface="GT Walsheim Lt" panose="00000400000000000000" pitchFamily="2" charset="0"/>
                        </a:rPr>
                        <a:t>Row info</a:t>
                      </a:r>
                    </a:p>
                  </a:txBody>
                  <a:tcPr marL="137160" marR="137160" marT="137160" marB="13716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p>
                      <a:r>
                        <a:rPr lang="en-US" sz="800" dirty="0">
                          <a:latin typeface="GT Walsheim Lt" panose="00000400000000000000" pitchFamily="2" charset="0"/>
                        </a:rPr>
                        <a:t>Row info</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p>
                      <a:r>
                        <a:rPr lang="en-US" sz="800" dirty="0">
                          <a:latin typeface="GT Walsheim Lt" panose="00000400000000000000" pitchFamily="2" charset="0"/>
                        </a:rPr>
                        <a:t>Row info</a:t>
                      </a:r>
                    </a:p>
                  </a:txBody>
                  <a:tcPr marL="137160" marR="137160" marT="137160" marB="13716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F6F6"/>
                    </a:solidFill>
                  </a:tcPr>
                </a:tc>
                <a:extLst>
                  <a:ext uri="{0D108BD9-81ED-4DB2-BD59-A6C34878D82A}">
                    <a16:rowId xmlns:a16="http://schemas.microsoft.com/office/drawing/2014/main" val="10002"/>
                  </a:ext>
                </a:extLst>
              </a:tr>
              <a:tr h="370840">
                <a:tc>
                  <a:txBody>
                    <a:bodyPr/>
                    <a:lstStyle/>
                    <a:p>
                      <a:r>
                        <a:rPr lang="en-US" sz="800" dirty="0">
                          <a:latin typeface="GT Walsheim Lt" panose="00000400000000000000" pitchFamily="2" charset="0"/>
                        </a:rPr>
                        <a:t>Row info</a:t>
                      </a:r>
                    </a:p>
                  </a:txBody>
                  <a:tcPr marL="137160" marR="137160" marT="137160" marB="13716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p>
                      <a:r>
                        <a:rPr lang="en-US" sz="800" dirty="0">
                          <a:latin typeface="GT Walsheim Lt" panose="00000400000000000000" pitchFamily="2" charset="0"/>
                        </a:rPr>
                        <a:t>Row info</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p>
                      <a:r>
                        <a:rPr lang="en-US" sz="800" dirty="0">
                          <a:latin typeface="GT Walsheim Lt" panose="00000400000000000000" pitchFamily="2" charset="0"/>
                        </a:rPr>
                        <a:t>Row info</a:t>
                      </a:r>
                    </a:p>
                  </a:txBody>
                  <a:tcPr marL="137160" marR="137160" marT="137160" marB="13716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F6F6"/>
                    </a:solidFill>
                  </a:tcPr>
                </a:tc>
                <a:extLst>
                  <a:ext uri="{0D108BD9-81ED-4DB2-BD59-A6C34878D82A}">
                    <a16:rowId xmlns:a16="http://schemas.microsoft.com/office/drawing/2014/main" val="10003"/>
                  </a:ext>
                </a:extLst>
              </a:tr>
              <a:tr h="370840">
                <a:tc>
                  <a:txBody>
                    <a:bodyPr/>
                    <a:lstStyle/>
                    <a:p>
                      <a:r>
                        <a:rPr lang="en-US" sz="800" dirty="0">
                          <a:latin typeface="GT Walsheim Lt" panose="00000400000000000000" pitchFamily="2" charset="0"/>
                        </a:rPr>
                        <a:t>Row info</a:t>
                      </a:r>
                    </a:p>
                  </a:txBody>
                  <a:tcPr marL="137160" marR="137160" marT="137160" marB="13716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6F6F6"/>
                    </a:solidFill>
                  </a:tcPr>
                </a:tc>
                <a:tc>
                  <a:txBody>
                    <a:bodyPr/>
                    <a:lstStyle/>
                    <a:p>
                      <a:r>
                        <a:rPr lang="en-US" sz="800" dirty="0">
                          <a:latin typeface="GT Walsheim Lt" panose="00000400000000000000" pitchFamily="2" charset="0"/>
                        </a:rPr>
                        <a:t>Row info</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6F6F6"/>
                    </a:solidFill>
                  </a:tcPr>
                </a:tc>
                <a:tc>
                  <a:txBody>
                    <a:bodyPr/>
                    <a:lstStyle/>
                    <a:p>
                      <a:r>
                        <a:rPr lang="en-US" sz="800" dirty="0">
                          <a:latin typeface="GT Walsheim Lt" panose="00000400000000000000" pitchFamily="2" charset="0"/>
                        </a:rPr>
                        <a:t>Row info</a:t>
                      </a:r>
                    </a:p>
                  </a:txBody>
                  <a:tcPr marL="137160" marR="137160" marT="137160" marB="13716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6F6F6"/>
                    </a:solidFill>
                  </a:tcPr>
                </a:tc>
                <a:extLst>
                  <a:ext uri="{0D108BD9-81ED-4DB2-BD59-A6C34878D82A}">
                    <a16:rowId xmlns:a16="http://schemas.microsoft.com/office/drawing/2014/main" val="10004"/>
                  </a:ext>
                </a:extLst>
              </a:tr>
            </a:tbl>
          </a:graphicData>
        </a:graphic>
      </p:graphicFrame>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Credit">
    <p:bg>
      <p:bgPr>
        <a:solidFill>
          <a:srgbClr val="212121"/>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85800" y="514350"/>
            <a:ext cx="3276600" cy="1102519"/>
          </a:xfrm>
        </p:spPr>
        <p:txBody>
          <a:bodyPr anchor="t"/>
          <a:lstStyle>
            <a:lvl1pPr algn="l">
              <a:defRPr>
                <a:solidFill>
                  <a:schemeClr val="bg1"/>
                </a:solidFill>
              </a:defRPr>
            </a:lvl1pPr>
          </a:lstStyle>
          <a:p>
            <a:r>
              <a:rPr lang="en-US" dirty="0"/>
              <a:t>Header</a:t>
            </a:r>
          </a:p>
        </p:txBody>
      </p:sp>
      <p:sp>
        <p:nvSpPr>
          <p:cNvPr id="28" name="Text Placeholder 4"/>
          <p:cNvSpPr>
            <a:spLocks noGrp="1"/>
          </p:cNvSpPr>
          <p:nvPr>
            <p:ph type="body" sz="quarter" idx="10" hasCustomPrompt="1"/>
          </p:nvPr>
        </p:nvSpPr>
        <p:spPr>
          <a:xfrm>
            <a:off x="6096000" y="4349170"/>
            <a:ext cx="2362200" cy="228600"/>
          </a:xfrm>
        </p:spPr>
        <p:txBody>
          <a:bodyPr>
            <a:normAutofit/>
          </a:bodyPr>
          <a:lstStyle>
            <a:lvl1pPr algn="r">
              <a:buNone/>
              <a:defRPr sz="1000">
                <a:solidFill>
                  <a:srgbClr val="111111"/>
                </a:solidFill>
                <a:latin typeface="GT Walsheim Bl" panose="00000900000000000000" pitchFamily="2" charset="0"/>
              </a:defRPr>
            </a:lvl1pPr>
          </a:lstStyle>
          <a:p>
            <a:pPr lvl="0"/>
            <a:r>
              <a:rPr lang="en-US" dirty="0"/>
              <a:t>#PERKINSPRESENTS</a:t>
            </a:r>
          </a:p>
        </p:txBody>
      </p:sp>
      <p:pic>
        <p:nvPicPr>
          <p:cNvPr id="34" name="Picture 33" descr="logo-white-2.png"/>
          <p:cNvPicPr>
            <a:picLocks noChangeAspect="1"/>
          </p:cNvPicPr>
          <p:nvPr userDrawn="1"/>
        </p:nvPicPr>
        <p:blipFill>
          <a:blip r:embed="rId2" cstate="print"/>
          <a:stretch>
            <a:fillRect/>
          </a:stretch>
        </p:blipFill>
        <p:spPr>
          <a:xfrm>
            <a:off x="685800" y="4324350"/>
            <a:ext cx="1524000" cy="314563"/>
          </a:xfrm>
          <a:prstGeom prst="rect">
            <a:avLst/>
          </a:prstGeom>
        </p:spPr>
      </p:pic>
      <p:sp>
        <p:nvSpPr>
          <p:cNvPr id="42" name="Text Placeholder 13"/>
          <p:cNvSpPr>
            <a:spLocks noGrp="1"/>
          </p:cNvSpPr>
          <p:nvPr>
            <p:ph type="body" sz="quarter" idx="16" hasCustomPrompt="1"/>
          </p:nvPr>
        </p:nvSpPr>
        <p:spPr>
          <a:xfrm>
            <a:off x="6172200" y="742950"/>
            <a:ext cx="2057400" cy="381000"/>
          </a:xfrm>
        </p:spPr>
        <p:txBody>
          <a:bodyPr>
            <a:normAutofit/>
          </a:bodyPr>
          <a:lstStyle>
            <a:lvl1pPr marL="0" indent="0" algn="r">
              <a:buNone/>
              <a:defRPr sz="1000">
                <a:solidFill>
                  <a:schemeClr val="bg1"/>
                </a:solidFill>
                <a:latin typeface="GT Walsheim Lt" panose="00000400000000000000" pitchFamily="2" charset="0"/>
              </a:defRPr>
            </a:lvl1pPr>
          </a:lstStyle>
          <a:p>
            <a:pPr lvl="0"/>
            <a:r>
              <a:rPr lang="en-US" dirty="0"/>
              <a:t>Click to add text</a:t>
            </a:r>
          </a:p>
        </p:txBody>
      </p:sp>
      <p:sp>
        <p:nvSpPr>
          <p:cNvPr id="44" name="Text Placeholder 26"/>
          <p:cNvSpPr>
            <a:spLocks noGrp="1"/>
          </p:cNvSpPr>
          <p:nvPr>
            <p:ph type="body" sz="quarter" idx="25" hasCustomPrompt="1"/>
          </p:nvPr>
        </p:nvSpPr>
        <p:spPr>
          <a:xfrm>
            <a:off x="6172200" y="514350"/>
            <a:ext cx="2057400" cy="228600"/>
          </a:xfrm>
        </p:spPr>
        <p:txBody>
          <a:bodyPr>
            <a:normAutofit/>
          </a:bodyPr>
          <a:lstStyle>
            <a:lvl1pPr marL="0" indent="0" algn="r">
              <a:buNone/>
              <a:defRPr sz="800">
                <a:solidFill>
                  <a:schemeClr val="bg1"/>
                </a:solidFill>
                <a:latin typeface="GT Walsheim Bl" panose="00000900000000000000" pitchFamily="2" charset="0"/>
              </a:defRPr>
            </a:lvl1pPr>
          </a:lstStyle>
          <a:p>
            <a:pPr lvl="0"/>
            <a:r>
              <a:rPr lang="en-US" sz="800" dirty="0">
                <a:solidFill>
                  <a:schemeClr val="bg1"/>
                </a:solidFill>
              </a:rPr>
              <a:t>HEADER</a:t>
            </a:r>
            <a:endParaRPr lang="en-US" dirty="0"/>
          </a:p>
        </p:txBody>
      </p:sp>
      <p:cxnSp>
        <p:nvCxnSpPr>
          <p:cNvPr id="47" name="Straight Connector 46"/>
          <p:cNvCxnSpPr/>
          <p:nvPr userDrawn="1"/>
        </p:nvCxnSpPr>
        <p:spPr>
          <a:xfrm>
            <a:off x="8458200" y="514350"/>
            <a:ext cx="0" cy="251460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sp>
        <p:nvSpPr>
          <p:cNvPr id="48" name="Text Placeholder 13"/>
          <p:cNvSpPr>
            <a:spLocks noGrp="1"/>
          </p:cNvSpPr>
          <p:nvPr>
            <p:ph type="body" sz="quarter" idx="26" hasCustomPrompt="1"/>
          </p:nvPr>
        </p:nvSpPr>
        <p:spPr>
          <a:xfrm>
            <a:off x="6172200" y="1504950"/>
            <a:ext cx="2057400" cy="381000"/>
          </a:xfrm>
        </p:spPr>
        <p:txBody>
          <a:bodyPr>
            <a:normAutofit/>
          </a:bodyPr>
          <a:lstStyle>
            <a:lvl1pPr marL="0" indent="0" algn="r">
              <a:buNone/>
              <a:defRPr sz="1000">
                <a:solidFill>
                  <a:schemeClr val="bg1"/>
                </a:solidFill>
                <a:latin typeface="GT Walsheim Lt" panose="00000400000000000000" pitchFamily="2" charset="0"/>
              </a:defRPr>
            </a:lvl1pPr>
          </a:lstStyle>
          <a:p>
            <a:pPr lvl="0"/>
            <a:r>
              <a:rPr lang="en-US" dirty="0"/>
              <a:t>Click to add text</a:t>
            </a:r>
          </a:p>
        </p:txBody>
      </p:sp>
      <p:sp>
        <p:nvSpPr>
          <p:cNvPr id="49" name="Text Placeholder 26"/>
          <p:cNvSpPr>
            <a:spLocks noGrp="1"/>
          </p:cNvSpPr>
          <p:nvPr>
            <p:ph type="body" sz="quarter" idx="27" hasCustomPrompt="1"/>
          </p:nvPr>
        </p:nvSpPr>
        <p:spPr>
          <a:xfrm>
            <a:off x="6172200" y="1276350"/>
            <a:ext cx="2057400" cy="228600"/>
          </a:xfrm>
        </p:spPr>
        <p:txBody>
          <a:bodyPr>
            <a:normAutofit/>
          </a:bodyPr>
          <a:lstStyle>
            <a:lvl1pPr marL="0" indent="0" algn="r">
              <a:buNone/>
              <a:defRPr sz="800">
                <a:solidFill>
                  <a:schemeClr val="bg1"/>
                </a:solidFill>
                <a:latin typeface="GT Walsheim Bl" panose="00000900000000000000" pitchFamily="2" charset="0"/>
              </a:defRPr>
            </a:lvl1pPr>
          </a:lstStyle>
          <a:p>
            <a:pPr lvl="0"/>
            <a:r>
              <a:rPr lang="en-US" sz="800" dirty="0">
                <a:solidFill>
                  <a:schemeClr val="bg1"/>
                </a:solidFill>
              </a:rPr>
              <a:t>HEADER</a:t>
            </a:r>
            <a:endParaRPr lang="en-US" dirty="0"/>
          </a:p>
        </p:txBody>
      </p:sp>
      <p:sp>
        <p:nvSpPr>
          <p:cNvPr id="50" name="Text Placeholder 13"/>
          <p:cNvSpPr>
            <a:spLocks noGrp="1"/>
          </p:cNvSpPr>
          <p:nvPr>
            <p:ph type="body" sz="quarter" idx="28" hasCustomPrompt="1"/>
          </p:nvPr>
        </p:nvSpPr>
        <p:spPr>
          <a:xfrm>
            <a:off x="6172200" y="2266950"/>
            <a:ext cx="2057400" cy="381000"/>
          </a:xfrm>
        </p:spPr>
        <p:txBody>
          <a:bodyPr>
            <a:normAutofit/>
          </a:bodyPr>
          <a:lstStyle>
            <a:lvl1pPr marL="0" indent="0" algn="r">
              <a:buNone/>
              <a:defRPr sz="1000">
                <a:solidFill>
                  <a:schemeClr val="bg1"/>
                </a:solidFill>
                <a:latin typeface="GT Walsheim Lt" panose="00000400000000000000" pitchFamily="2" charset="0"/>
              </a:defRPr>
            </a:lvl1pPr>
          </a:lstStyle>
          <a:p>
            <a:pPr lvl="0"/>
            <a:r>
              <a:rPr lang="en-US" dirty="0"/>
              <a:t>Click to add text</a:t>
            </a:r>
          </a:p>
        </p:txBody>
      </p:sp>
      <p:sp>
        <p:nvSpPr>
          <p:cNvPr id="51" name="Text Placeholder 26"/>
          <p:cNvSpPr>
            <a:spLocks noGrp="1"/>
          </p:cNvSpPr>
          <p:nvPr>
            <p:ph type="body" sz="quarter" idx="29" hasCustomPrompt="1"/>
          </p:nvPr>
        </p:nvSpPr>
        <p:spPr>
          <a:xfrm>
            <a:off x="6172200" y="2038350"/>
            <a:ext cx="2057400" cy="228600"/>
          </a:xfrm>
        </p:spPr>
        <p:txBody>
          <a:bodyPr>
            <a:normAutofit/>
          </a:bodyPr>
          <a:lstStyle>
            <a:lvl1pPr marL="0" indent="0" algn="r">
              <a:buNone/>
              <a:defRPr sz="800">
                <a:solidFill>
                  <a:schemeClr val="bg1"/>
                </a:solidFill>
                <a:latin typeface="GT Walsheim Bl" panose="00000900000000000000" pitchFamily="2" charset="0"/>
              </a:defRPr>
            </a:lvl1pPr>
          </a:lstStyle>
          <a:p>
            <a:pPr lvl="0"/>
            <a:r>
              <a:rPr lang="en-US" sz="800" dirty="0">
                <a:solidFill>
                  <a:schemeClr val="bg1"/>
                </a:solidFill>
              </a:rPr>
              <a:t>HEADER</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layout 7">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567055" y="238125"/>
            <a:ext cx="8229600" cy="1428274"/>
          </a:xfrm>
          <a:prstGeom prst="rect">
            <a:avLst/>
          </a:prstGeom>
          <a:noFill/>
          <a:ln w="0" cmpd="sng">
            <a:noFill/>
            <a:prstDash val="solid"/>
          </a:ln>
        </p:spPr>
        <p:txBody>
          <a:bodyPr vert="horz" lIns="0" tIns="0" rIns="0" bIns="0" anchor="t">
            <a:normAutofit fontScale="95000"/>
          </a:bodyPr>
          <a:lstStyle>
            <a:lvl1pPr marL="0" marR="0" indent="0" algn="ctr">
              <a:lnSpc>
                <a:spcPts val="3225"/>
              </a:lnSpc>
              <a:spcAft>
                <a:spcPts val="4770"/>
              </a:spcAft>
              <a:defRPr>
                <a:latin typeface="GT Walsheim Bl" panose="00000900000000000000" pitchFamily="2" charset="0"/>
              </a:defRPr>
            </a:lvl1pPr>
          </a:lstStyle>
          <a:p>
            <a:pPr marL="0" marR="0" indent="0" algn="ctr">
              <a:lnSpc>
                <a:spcPts val="4300"/>
              </a:lnSpc>
              <a:spcAft>
                <a:spcPts val="6360"/>
              </a:spcAft>
            </a:pPr>
            <a:r>
              <a:rPr lang="en-US" sz="2700" b="1" spc="0" dirty="0">
                <a:solidFill>
                  <a:srgbClr val="000000"/>
                </a:solidFill>
                <a:latin typeface="Arial" panose="02020603050405020304" pitchFamily="2"/>
              </a:rPr>
              <a:t>Chart of Accounts </a:t>
            </a:r>
            <a:br>
              <a:rPr dirty="0"/>
            </a:br>
            <a:r>
              <a:rPr lang="en-US" sz="2700" b="1" spc="0" dirty="0">
                <a:solidFill>
                  <a:srgbClr val="000000"/>
                </a:solidFill>
                <a:latin typeface="Arial" panose="02020603050405020304" pitchFamily="2"/>
              </a:rPr>
              <a:t>Recommended Structure </a:t>
            </a:r>
          </a:p>
        </p:txBody>
      </p:sp>
      <p:sp>
        <p:nvSpPr>
          <p:cNvPr id="3" name="Text Placeholder 2"/>
          <p:cNvSpPr>
            <a:spLocks noGrp="1"/>
          </p:cNvSpPr>
          <p:nvPr>
            <p:ph type="body" idx="10"/>
          </p:nvPr>
        </p:nvSpPr>
        <p:spPr>
          <a:xfrm>
            <a:off x="567055" y="1666399"/>
            <a:ext cx="8229600" cy="2165033"/>
          </a:xfrm>
          <a:prstGeom prst="rect">
            <a:avLst/>
          </a:prstGeom>
          <a:noFill/>
          <a:ln w="0" cmpd="sng">
            <a:noFill/>
            <a:prstDash val="solid"/>
          </a:ln>
        </p:spPr>
        <p:txBody>
          <a:bodyPr vert="horz" lIns="0" tIns="0" rIns="0" bIns="0" anchor="t"/>
          <a:lstStyle>
            <a:lvl1pPr marL="274320" marR="0" indent="274320" algn="l">
              <a:lnSpc>
                <a:spcPts val="1950"/>
              </a:lnSpc>
              <a:spcBef>
                <a:spcPts val="2948"/>
              </a:spcBef>
              <a:spcAft>
                <a:spcPts val="0"/>
              </a:spcAft>
              <a:buFont typeface="Symbol"/>
              <a:buChar char="·"/>
              <a:defRPr>
                <a:latin typeface="GT Walsheim Bl" panose="00000900000000000000" pitchFamily="2" charset="0"/>
              </a:defRPr>
            </a:lvl1pPr>
          </a:lstStyle>
          <a:p>
            <a:pPr marL="365760" marR="0" indent="365760" algn="l">
              <a:lnSpc>
                <a:spcPts val="2300"/>
              </a:lnSpc>
              <a:spcAft>
                <a:spcPts val="0"/>
              </a:spcAft>
              <a:buFont typeface="Symbol"/>
              <a:buChar char="·"/>
            </a:pPr>
            <a:r>
              <a:rPr lang="en-US" sz="1800" b="1" spc="-15" dirty="0">
                <a:solidFill>
                  <a:srgbClr val="000000"/>
                </a:solidFill>
                <a:latin typeface="Arial" panose="02020603050405020304" pitchFamily="2"/>
              </a:rPr>
              <a:t>Asset </a:t>
            </a:r>
            <a:r>
              <a:rPr lang="en-US" sz="1800" spc="-15" dirty="0">
                <a:solidFill>
                  <a:srgbClr val="000000"/>
                </a:solidFill>
                <a:latin typeface="Arial" panose="02020603050405020304" pitchFamily="2"/>
              </a:rPr>
              <a:t>accounts start with 1 </a:t>
            </a:r>
          </a:p>
          <a:p>
            <a:pPr marL="365760" marR="0" indent="365760" algn="l">
              <a:lnSpc>
                <a:spcPts val="3000"/>
              </a:lnSpc>
              <a:spcBef>
                <a:spcPts val="3900"/>
              </a:spcBef>
              <a:spcAft>
                <a:spcPts val="0"/>
              </a:spcAft>
              <a:buFont typeface="Symbol"/>
              <a:buChar char="·"/>
            </a:pPr>
            <a:r>
              <a:rPr lang="en-US" sz="1800" b="1" spc="-4" dirty="0">
                <a:solidFill>
                  <a:srgbClr val="000000"/>
                </a:solidFill>
                <a:latin typeface="Arial" panose="02020603050405020304" pitchFamily="2"/>
              </a:rPr>
              <a:t>Liability &amp; Owner’s Equity </a:t>
            </a:r>
            <a:r>
              <a:rPr lang="en-US" sz="1800" spc="-4" dirty="0">
                <a:solidFill>
                  <a:srgbClr val="000000"/>
                </a:solidFill>
                <a:latin typeface="Arial" panose="02020603050405020304" pitchFamily="2"/>
              </a:rPr>
              <a:t>accounts start with 2 </a:t>
            </a:r>
          </a:p>
          <a:p>
            <a:pPr marL="365760" marR="0" indent="365760" algn="l">
              <a:lnSpc>
                <a:spcPts val="3000"/>
              </a:lnSpc>
              <a:spcBef>
                <a:spcPts val="3940"/>
              </a:spcBef>
              <a:spcAft>
                <a:spcPts val="0"/>
              </a:spcAft>
              <a:buFont typeface="Symbol"/>
              <a:buChar char="·"/>
            </a:pPr>
            <a:r>
              <a:rPr lang="en-US" sz="1800" b="1" spc="-8" dirty="0">
                <a:solidFill>
                  <a:srgbClr val="000000"/>
                </a:solidFill>
                <a:latin typeface="Arial" panose="02020603050405020304" pitchFamily="2"/>
              </a:rPr>
              <a:t>Revenue/Sales </a:t>
            </a:r>
            <a:r>
              <a:rPr lang="en-US" sz="1800" spc="-8" dirty="0">
                <a:solidFill>
                  <a:srgbClr val="000000"/>
                </a:solidFill>
                <a:latin typeface="Arial" panose="02020603050405020304" pitchFamily="2"/>
              </a:rPr>
              <a:t>accounts start with 3 </a:t>
            </a:r>
          </a:p>
          <a:p>
            <a:pPr marL="365760" marR="0" indent="365760" algn="l">
              <a:lnSpc>
                <a:spcPts val="2600"/>
              </a:lnSpc>
              <a:spcBef>
                <a:spcPts val="3930"/>
              </a:spcBef>
              <a:spcAft>
                <a:spcPts val="0"/>
              </a:spcAft>
              <a:buFont typeface="Symbol"/>
              <a:buChar char="·"/>
            </a:pPr>
            <a:r>
              <a:rPr lang="en-US" sz="1800" b="1" spc="-8" dirty="0">
                <a:solidFill>
                  <a:srgbClr val="000000"/>
                </a:solidFill>
                <a:latin typeface="Arial" panose="02020603050405020304" pitchFamily="2"/>
              </a:rPr>
              <a:t>Cost of Goods </a:t>
            </a:r>
            <a:r>
              <a:rPr lang="en-US" sz="1800" spc="-8" dirty="0">
                <a:solidFill>
                  <a:srgbClr val="000000"/>
                </a:solidFill>
                <a:latin typeface="Arial" panose="02020603050405020304" pitchFamily="2"/>
              </a:rPr>
              <a:t>accounts start with 4 </a:t>
            </a:r>
          </a:p>
        </p:txBody>
      </p:sp>
      <p:sp>
        <p:nvSpPr>
          <p:cNvPr id="6" name="Text Placeholder 5"/>
          <p:cNvSpPr>
            <a:spLocks noGrp="1"/>
          </p:cNvSpPr>
          <p:nvPr>
            <p:ph type="body" idx="10"/>
          </p:nvPr>
        </p:nvSpPr>
        <p:spPr>
          <a:xfrm>
            <a:off x="567055" y="4156234"/>
            <a:ext cx="8229600" cy="607695"/>
          </a:xfrm>
          <a:prstGeom prst="rect">
            <a:avLst/>
          </a:prstGeom>
          <a:noFill/>
          <a:ln w="0" cmpd="sng">
            <a:noFill/>
            <a:prstDash val="solid"/>
          </a:ln>
        </p:spPr>
        <p:txBody>
          <a:bodyPr vert="horz" lIns="0" tIns="78740" rIns="0" bIns="0" anchor="t"/>
          <a:lstStyle>
            <a:lvl1pPr marL="274320" marR="68580" indent="274320" algn="l">
              <a:lnSpc>
                <a:spcPts val="2175"/>
              </a:lnSpc>
              <a:spcAft>
                <a:spcPts val="0"/>
              </a:spcAft>
              <a:buFont typeface="Symbol"/>
              <a:buChar char="·"/>
              <a:defRPr>
                <a:latin typeface="GT Walsheim Bl" panose="00000900000000000000" pitchFamily="2" charset="0"/>
              </a:defRPr>
            </a:lvl1pPr>
          </a:lstStyle>
          <a:p>
            <a:pPr marL="365760" marR="91440" indent="365760" algn="l">
              <a:lnSpc>
                <a:spcPts val="2900"/>
              </a:lnSpc>
              <a:spcAft>
                <a:spcPts val="0"/>
              </a:spcAft>
              <a:buFont typeface="Symbol"/>
              <a:buChar char="·"/>
            </a:pPr>
            <a:r>
              <a:rPr lang="en-US" sz="1800" b="1" spc="0" dirty="0">
                <a:solidFill>
                  <a:srgbClr val="000000"/>
                </a:solidFill>
                <a:latin typeface="Arial" panose="02020603050405020304" pitchFamily="2"/>
              </a:rPr>
              <a:t>General &amp; Administrative </a:t>
            </a:r>
            <a:r>
              <a:rPr lang="en-US" sz="1800" spc="0" dirty="0">
                <a:solidFill>
                  <a:srgbClr val="000000"/>
                </a:solidFill>
                <a:latin typeface="Arial" panose="02020603050405020304" pitchFamily="2"/>
              </a:rPr>
              <a:t>accounts (overhead) start with 5 or 6 </a:t>
            </a:r>
          </a:p>
        </p:txBody>
      </p:sp>
    </p:spTree>
    <p:extLst>
      <p:ext uri="{BB962C8B-B14F-4D97-AF65-F5344CB8AC3E}">
        <p14:creationId xmlns:p14="http://schemas.microsoft.com/office/powerpoint/2010/main" val="2597603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layout 8">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484505" y="238125"/>
            <a:ext cx="8255000" cy="1467326"/>
          </a:xfrm>
          <a:prstGeom prst="rect">
            <a:avLst/>
          </a:prstGeom>
          <a:noFill/>
          <a:ln w="0" cmpd="sng">
            <a:noFill/>
            <a:prstDash val="solid"/>
          </a:ln>
        </p:spPr>
        <p:txBody>
          <a:bodyPr vert="horz" lIns="0" tIns="0" rIns="0" bIns="0" anchor="t">
            <a:normAutofit fontScale="95000"/>
          </a:bodyPr>
          <a:lstStyle>
            <a:lvl1pPr marL="0" marR="0" indent="0" algn="ctr">
              <a:lnSpc>
                <a:spcPts val="3225"/>
              </a:lnSpc>
              <a:spcAft>
                <a:spcPts val="5130"/>
              </a:spcAft>
              <a:defRPr>
                <a:latin typeface="GT Walsheim Bl" panose="00000900000000000000" pitchFamily="2" charset="0"/>
              </a:defRPr>
            </a:lvl1pPr>
          </a:lstStyle>
          <a:p>
            <a:pPr marL="0" marR="0" indent="0" algn="ctr">
              <a:lnSpc>
                <a:spcPts val="4300"/>
              </a:lnSpc>
              <a:spcAft>
                <a:spcPts val="6840"/>
              </a:spcAft>
            </a:pPr>
            <a:r>
              <a:rPr lang="en-US" sz="2700" b="1" spc="0" dirty="0">
                <a:solidFill>
                  <a:srgbClr val="000000"/>
                </a:solidFill>
                <a:latin typeface="Arial" panose="02020603050405020304" pitchFamily="2"/>
              </a:rPr>
              <a:t>Your Balance Sheet &amp; Income </a:t>
            </a:r>
            <a:br>
              <a:rPr dirty="0"/>
            </a:br>
            <a:r>
              <a:rPr lang="en-US" sz="2700" b="1" spc="0" dirty="0">
                <a:solidFill>
                  <a:srgbClr val="000000"/>
                </a:solidFill>
                <a:latin typeface="Arial" panose="02020603050405020304" pitchFamily="2"/>
              </a:rPr>
              <a:t>Statement Relationship </a:t>
            </a:r>
          </a:p>
        </p:txBody>
      </p:sp>
      <p:sp>
        <p:nvSpPr>
          <p:cNvPr id="5" name="Text Placeholder 4"/>
          <p:cNvSpPr>
            <a:spLocks noGrp="1"/>
          </p:cNvSpPr>
          <p:nvPr>
            <p:ph type="body" idx="10"/>
          </p:nvPr>
        </p:nvSpPr>
        <p:spPr>
          <a:xfrm>
            <a:off x="484505" y="3295174"/>
            <a:ext cx="8255000" cy="1153001"/>
          </a:xfrm>
          <a:prstGeom prst="rect">
            <a:avLst/>
          </a:prstGeom>
          <a:noFill/>
          <a:ln w="0" cmpd="sng">
            <a:noFill/>
            <a:prstDash val="solid"/>
          </a:ln>
        </p:spPr>
        <p:txBody>
          <a:bodyPr vert="horz" lIns="0" tIns="0" rIns="0" bIns="0" anchor="t">
            <a:normAutofit fontScale="95000"/>
          </a:bodyPr>
          <a:lstStyle>
            <a:lvl1pPr marL="1748790" marR="0" indent="0" algn="l">
              <a:lnSpc>
                <a:spcPts val="1800"/>
              </a:lnSpc>
              <a:spcAft>
                <a:spcPts val="30"/>
              </a:spcAft>
              <a:defRPr>
                <a:latin typeface="GT Walsheim Bl" panose="00000900000000000000" pitchFamily="2" charset="0"/>
              </a:defRPr>
            </a:lvl1pPr>
          </a:lstStyle>
          <a:p>
            <a:pPr marL="2331720" marR="0" indent="0" algn="l">
              <a:lnSpc>
                <a:spcPts val="2400"/>
              </a:lnSpc>
              <a:spcAft>
                <a:spcPts val="40"/>
              </a:spcAft>
            </a:pPr>
            <a:r>
              <a:rPr lang="en-US" sz="1500" spc="0" dirty="0">
                <a:solidFill>
                  <a:srgbClr val="000000"/>
                </a:solidFill>
                <a:latin typeface="Arial" panose="02020603050405020304" pitchFamily="2"/>
              </a:rPr>
              <a:t>Assets = What you own </a:t>
            </a:r>
            <a:br>
              <a:rPr dirty="0"/>
            </a:br>
            <a:r>
              <a:rPr lang="en-US" sz="1500" spc="0" dirty="0">
                <a:solidFill>
                  <a:srgbClr val="000000"/>
                </a:solidFill>
                <a:latin typeface="Arial" panose="02020603050405020304" pitchFamily="2"/>
              </a:rPr>
              <a:t>Liabilities = What you owe </a:t>
            </a:r>
            <a:br>
              <a:rPr dirty="0"/>
            </a:br>
            <a:r>
              <a:rPr lang="en-US" sz="1500" spc="0" dirty="0">
                <a:solidFill>
                  <a:srgbClr val="000000"/>
                </a:solidFill>
                <a:latin typeface="Arial" panose="02020603050405020304" pitchFamily="2"/>
              </a:rPr>
              <a:t>Equity = Assets </a:t>
            </a:r>
            <a:r>
              <a:rPr lang="en-US" sz="1800" spc="0" dirty="0">
                <a:solidFill>
                  <a:srgbClr val="000000"/>
                </a:solidFill>
                <a:latin typeface="Arial" panose="02020603050405020304" pitchFamily="2"/>
              </a:rPr>
              <a:t>– </a:t>
            </a:r>
            <a:r>
              <a:rPr lang="en-US" sz="1500" spc="0" dirty="0">
                <a:solidFill>
                  <a:srgbClr val="000000"/>
                </a:solidFill>
                <a:latin typeface="Arial" panose="02020603050405020304" pitchFamily="2"/>
              </a:rPr>
              <a:t>Liabilities </a:t>
            </a:r>
            <a:br>
              <a:rPr dirty="0"/>
            </a:br>
            <a:r>
              <a:rPr lang="en-US" sz="1500" spc="0" dirty="0">
                <a:solidFill>
                  <a:srgbClr val="000000"/>
                </a:solidFill>
                <a:latin typeface="Arial" panose="02020603050405020304" pitchFamily="2"/>
              </a:rPr>
              <a:t>Income = Sales (Revenue) </a:t>
            </a:r>
            <a:br>
              <a:rPr dirty="0"/>
            </a:br>
            <a:r>
              <a:rPr lang="en-US" sz="1500" spc="0" dirty="0">
                <a:solidFill>
                  <a:srgbClr val="000000"/>
                </a:solidFill>
                <a:latin typeface="Arial" panose="02020603050405020304" pitchFamily="2"/>
              </a:rPr>
              <a:t>Expense = Payables </a:t>
            </a:r>
          </a:p>
        </p:txBody>
      </p:sp>
    </p:spTree>
    <p:extLst>
      <p:ext uri="{BB962C8B-B14F-4D97-AF65-F5344CB8AC3E}">
        <p14:creationId xmlns:p14="http://schemas.microsoft.com/office/powerpoint/2010/main" val="3398005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ayout 11">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570230" y="447675"/>
            <a:ext cx="8001000" cy="803434"/>
          </a:xfrm>
          <a:prstGeom prst="rect">
            <a:avLst/>
          </a:prstGeom>
          <a:noFill/>
          <a:ln w="0" cmpd="sng">
            <a:noFill/>
            <a:prstDash val="solid"/>
          </a:ln>
        </p:spPr>
        <p:txBody>
          <a:bodyPr vert="horz" lIns="0" tIns="13970" rIns="0" bIns="0" anchor="t">
            <a:normAutofit fontScale="95000"/>
          </a:bodyPr>
          <a:lstStyle>
            <a:lvl1pPr marL="0" marR="0" indent="0" algn="ctr">
              <a:lnSpc>
                <a:spcPts val="3075"/>
              </a:lnSpc>
              <a:spcAft>
                <a:spcPts val="3150"/>
              </a:spcAft>
              <a:defRPr>
                <a:latin typeface="GT Walsheim Bl" panose="00000900000000000000" pitchFamily="2" charset="0"/>
              </a:defRPr>
            </a:lvl1pPr>
          </a:lstStyle>
          <a:p>
            <a:pPr marL="0" marR="0" indent="0" algn="ctr">
              <a:lnSpc>
                <a:spcPts val="4100"/>
              </a:lnSpc>
              <a:spcAft>
                <a:spcPts val="4200"/>
              </a:spcAft>
            </a:pPr>
            <a:r>
              <a:rPr lang="en-US" sz="2700" b="1" spc="45" dirty="0">
                <a:solidFill>
                  <a:srgbClr val="000000"/>
                </a:solidFill>
                <a:latin typeface="Arial" panose="02020603050405020304" pitchFamily="2"/>
              </a:rPr>
              <a:t>Direct &amp; Indirect Costs </a:t>
            </a:r>
          </a:p>
        </p:txBody>
      </p:sp>
      <p:sp>
        <p:nvSpPr>
          <p:cNvPr id="3" name="Text Placeholder 2"/>
          <p:cNvSpPr>
            <a:spLocks noGrp="1"/>
          </p:cNvSpPr>
          <p:nvPr>
            <p:ph type="body" idx="10"/>
          </p:nvPr>
        </p:nvSpPr>
        <p:spPr>
          <a:xfrm>
            <a:off x="570230" y="1251109"/>
            <a:ext cx="8001000" cy="2892266"/>
          </a:xfrm>
          <a:prstGeom prst="rect">
            <a:avLst/>
          </a:prstGeom>
          <a:noFill/>
          <a:ln w="0" cmpd="sng">
            <a:noFill/>
            <a:prstDash val="solid"/>
          </a:ln>
        </p:spPr>
        <p:txBody>
          <a:bodyPr vert="horz" lIns="0" tIns="2540" rIns="0" bIns="0" anchor="t"/>
          <a:lstStyle>
            <a:lvl1pPr marL="548640" marR="0" indent="205740" algn="l">
              <a:lnSpc>
                <a:spcPts val="2250"/>
              </a:lnSpc>
              <a:spcBef>
                <a:spcPts val="371"/>
              </a:spcBef>
              <a:spcAft>
                <a:spcPts val="401"/>
              </a:spcAft>
              <a:buFont typeface="Symbol"/>
              <a:buChar char="·"/>
              <a:defRPr>
                <a:latin typeface="GT Walsheim Bl" panose="00000900000000000000" pitchFamily="2" charset="0"/>
              </a:defRPr>
            </a:lvl1pPr>
          </a:lstStyle>
          <a:p>
            <a:pPr marL="0" marR="0" indent="0" algn="l">
              <a:lnSpc>
                <a:spcPts val="2700"/>
              </a:lnSpc>
              <a:spcAft>
                <a:spcPts val="0"/>
              </a:spcAft>
            </a:pPr>
            <a:r>
              <a:rPr lang="en-US" sz="1800" b="1" spc="-8" dirty="0">
                <a:solidFill>
                  <a:srgbClr val="000000"/>
                </a:solidFill>
                <a:latin typeface="Arial" panose="02020603050405020304" pitchFamily="2"/>
              </a:rPr>
              <a:t>Direct/Variable </a:t>
            </a:r>
          </a:p>
          <a:p>
            <a:pPr marL="731520" marR="0" indent="274320" algn="l">
              <a:lnSpc>
                <a:spcPts val="3000"/>
              </a:lnSpc>
              <a:spcBef>
                <a:spcPts val="475"/>
              </a:spcBef>
              <a:spcAft>
                <a:spcPts val="0"/>
              </a:spcAft>
              <a:buFont typeface="Symbol"/>
              <a:buChar char="·"/>
            </a:pPr>
            <a:r>
              <a:rPr lang="en-US" sz="1800" spc="-4" dirty="0">
                <a:solidFill>
                  <a:srgbClr val="000000"/>
                </a:solidFill>
                <a:latin typeface="Arial" panose="02020603050405020304" pitchFamily="2"/>
              </a:rPr>
              <a:t>Caused by sales </a:t>
            </a:r>
          </a:p>
          <a:p>
            <a:pPr marL="731520" marR="365760" indent="274320" algn="l">
              <a:lnSpc>
                <a:spcPts val="2900"/>
              </a:lnSpc>
              <a:spcBef>
                <a:spcPts val="575"/>
              </a:spcBef>
              <a:spcAft>
                <a:spcPts val="0"/>
              </a:spcAft>
              <a:buFont typeface="Symbol"/>
              <a:buChar char="·"/>
            </a:pPr>
            <a:r>
              <a:rPr lang="en-US" sz="1800" spc="0" dirty="0">
                <a:solidFill>
                  <a:srgbClr val="000000"/>
                </a:solidFill>
                <a:latin typeface="Arial" panose="02020603050405020304" pitchFamily="2"/>
              </a:rPr>
              <a:t>Increase or decrease as sales volume increases or decrease </a:t>
            </a:r>
          </a:p>
          <a:p>
            <a:pPr marL="0" marR="0" indent="0" algn="l">
              <a:lnSpc>
                <a:spcPts val="2700"/>
              </a:lnSpc>
              <a:spcBef>
                <a:spcPts val="4190"/>
              </a:spcBef>
              <a:spcAft>
                <a:spcPts val="0"/>
              </a:spcAft>
            </a:pPr>
            <a:r>
              <a:rPr lang="en-US" sz="1800" b="1" spc="-11" dirty="0">
                <a:solidFill>
                  <a:srgbClr val="000000"/>
                </a:solidFill>
                <a:latin typeface="Arial" panose="02020603050405020304" pitchFamily="2"/>
              </a:rPr>
              <a:t>Indirect/Fixed </a:t>
            </a:r>
          </a:p>
          <a:p>
            <a:pPr marL="731520" marR="0" indent="274320" algn="l">
              <a:lnSpc>
                <a:spcPts val="3000"/>
              </a:lnSpc>
              <a:spcBef>
                <a:spcPts val="470"/>
              </a:spcBef>
              <a:spcAft>
                <a:spcPts val="0"/>
              </a:spcAft>
              <a:buFont typeface="Symbol"/>
              <a:buChar char="·"/>
            </a:pPr>
            <a:r>
              <a:rPr lang="en-US" sz="1800" spc="0" dirty="0">
                <a:solidFill>
                  <a:srgbClr val="000000"/>
                </a:solidFill>
                <a:latin typeface="Arial" panose="02020603050405020304" pitchFamily="2"/>
              </a:rPr>
              <a:t>Remain the same over a reasonable range of sales </a:t>
            </a:r>
          </a:p>
          <a:p>
            <a:pPr marL="731520" marR="0" indent="274320" algn="l">
              <a:lnSpc>
                <a:spcPts val="3000"/>
              </a:lnSpc>
              <a:spcBef>
                <a:spcPts val="500"/>
              </a:spcBef>
              <a:spcAft>
                <a:spcPts val="0"/>
              </a:spcAft>
              <a:buFont typeface="Symbol"/>
              <a:buChar char="·"/>
            </a:pPr>
            <a:r>
              <a:rPr lang="en-US" sz="1800" spc="-11" dirty="0">
                <a:solidFill>
                  <a:srgbClr val="000000"/>
                </a:solidFill>
                <a:latin typeface="Arial" panose="02020603050405020304" pitchFamily="2"/>
              </a:rPr>
              <a:t>Expenses which have to be paid independent of sales </a:t>
            </a:r>
          </a:p>
          <a:p>
            <a:pPr marL="731520" marR="0" indent="274320" algn="l">
              <a:lnSpc>
                <a:spcPts val="3000"/>
              </a:lnSpc>
              <a:spcBef>
                <a:spcPts val="495"/>
              </a:spcBef>
              <a:spcAft>
                <a:spcPts val="535"/>
              </a:spcAft>
              <a:buFont typeface="Symbol"/>
              <a:buChar char="·"/>
            </a:pPr>
            <a:r>
              <a:rPr lang="en-US" sz="1800" spc="0" dirty="0">
                <a:solidFill>
                  <a:srgbClr val="000000"/>
                </a:solidFill>
                <a:latin typeface="Arial" panose="02020603050405020304" pitchFamily="2"/>
              </a:rPr>
              <a:t>May change, but not as a result of sales volume </a:t>
            </a:r>
          </a:p>
        </p:txBody>
      </p:sp>
    </p:spTree>
    <p:extLst>
      <p:ext uri="{BB962C8B-B14F-4D97-AF65-F5344CB8AC3E}">
        <p14:creationId xmlns:p14="http://schemas.microsoft.com/office/powerpoint/2010/main" val="1665083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layout 13">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433705" y="447675"/>
            <a:ext cx="6680200" cy="4114800"/>
          </a:xfrm>
          <a:prstGeom prst="rect">
            <a:avLst/>
          </a:prstGeom>
          <a:noFill/>
          <a:ln w="0" cmpd="sng">
            <a:noFill/>
            <a:prstDash val="solid"/>
          </a:ln>
        </p:spPr>
        <p:txBody>
          <a:bodyPr vert="horz" lIns="0" tIns="13970" rIns="0" bIns="0" anchor="t">
            <a:normAutofit fontScale="95000"/>
          </a:bodyPr>
          <a:lstStyle>
            <a:lvl1pPr marL="102870" marR="0" indent="720090" algn="l">
              <a:lnSpc>
                <a:spcPts val="2700"/>
              </a:lnSpc>
              <a:spcBef>
                <a:spcPts val="731"/>
              </a:spcBef>
              <a:spcAft>
                <a:spcPts val="49"/>
              </a:spcAft>
              <a:buFont typeface="Arial"/>
              <a:buAutoNum type="arabicPeriod"/>
              <a:defRPr>
                <a:latin typeface="GT Walsheim Bl" panose="00000900000000000000" pitchFamily="2" charset="0"/>
              </a:defRPr>
            </a:lvl1pPr>
          </a:lstStyle>
          <a:p>
            <a:pPr marL="0" marR="0" indent="0" algn="ctr">
              <a:lnSpc>
                <a:spcPts val="4100"/>
              </a:lnSpc>
              <a:spcAft>
                <a:spcPts val="0"/>
              </a:spcAft>
            </a:pPr>
            <a:r>
              <a:rPr lang="en-US" sz="2700" b="1" spc="41" dirty="0">
                <a:solidFill>
                  <a:srgbClr val="000000"/>
                </a:solidFill>
                <a:latin typeface="Arial" panose="02020603050405020304" pitchFamily="2"/>
              </a:rPr>
              <a:t>Direct or Indirect ? </a:t>
            </a:r>
          </a:p>
          <a:p>
            <a:pPr marL="137160" marR="0" indent="960120" algn="l">
              <a:lnSpc>
                <a:spcPts val="3600"/>
              </a:lnSpc>
              <a:spcBef>
                <a:spcPts val="2990"/>
              </a:spcBef>
              <a:spcAft>
                <a:spcPts val="0"/>
              </a:spcAft>
              <a:buFont typeface="Arial"/>
              <a:buAutoNum type="arabicPeriod"/>
            </a:pPr>
            <a:r>
              <a:rPr lang="en-US" sz="2400" spc="-19" dirty="0">
                <a:solidFill>
                  <a:srgbClr val="000000"/>
                </a:solidFill>
                <a:latin typeface="Arial" panose="02020603050405020304" pitchFamily="2"/>
              </a:rPr>
              <a:t>Rental of forklift </a:t>
            </a:r>
          </a:p>
          <a:p>
            <a:pPr marL="137160" marR="0" indent="960120" algn="l">
              <a:lnSpc>
                <a:spcPts val="3600"/>
              </a:lnSpc>
              <a:spcBef>
                <a:spcPts val="995"/>
              </a:spcBef>
              <a:spcAft>
                <a:spcPts val="0"/>
              </a:spcAft>
              <a:buFont typeface="Arial"/>
              <a:buAutoNum type="arabicPeriod"/>
            </a:pPr>
            <a:r>
              <a:rPr lang="en-US" sz="2400" spc="-23" dirty="0">
                <a:solidFill>
                  <a:srgbClr val="000000"/>
                </a:solidFill>
                <a:latin typeface="Arial" panose="02020603050405020304" pitchFamily="2"/>
              </a:rPr>
              <a:t>Bookkeeper salary </a:t>
            </a:r>
          </a:p>
          <a:p>
            <a:pPr marL="137160" marR="0" indent="960120" algn="l">
              <a:lnSpc>
                <a:spcPts val="3600"/>
              </a:lnSpc>
              <a:spcBef>
                <a:spcPts val="950"/>
              </a:spcBef>
              <a:spcAft>
                <a:spcPts val="0"/>
              </a:spcAft>
              <a:buFont typeface="Arial"/>
              <a:buAutoNum type="arabicPeriod"/>
            </a:pPr>
            <a:r>
              <a:rPr lang="en-US" sz="2400" spc="-26" dirty="0">
                <a:solidFill>
                  <a:srgbClr val="000000"/>
                </a:solidFill>
                <a:latin typeface="Arial" panose="02020603050405020304" pitchFamily="2"/>
              </a:rPr>
              <a:t>Copier expense </a:t>
            </a:r>
          </a:p>
          <a:p>
            <a:pPr marL="137160" marR="0" indent="960120" algn="l">
              <a:lnSpc>
                <a:spcPts val="3600"/>
              </a:lnSpc>
              <a:spcBef>
                <a:spcPts val="1000"/>
              </a:spcBef>
              <a:spcAft>
                <a:spcPts val="0"/>
              </a:spcAft>
              <a:buFont typeface="Arial"/>
              <a:buAutoNum type="arabicPeriod"/>
            </a:pPr>
            <a:r>
              <a:rPr lang="en-US" sz="2400" spc="-23" dirty="0">
                <a:solidFill>
                  <a:srgbClr val="000000"/>
                </a:solidFill>
                <a:latin typeface="Arial" panose="02020603050405020304" pitchFamily="2"/>
              </a:rPr>
              <a:t>Electrician wages </a:t>
            </a:r>
          </a:p>
          <a:p>
            <a:pPr marL="137160" marR="0" indent="960120" algn="l">
              <a:lnSpc>
                <a:spcPts val="3600"/>
              </a:lnSpc>
              <a:spcBef>
                <a:spcPts val="960"/>
              </a:spcBef>
              <a:spcAft>
                <a:spcPts val="0"/>
              </a:spcAft>
              <a:buFont typeface="Arial"/>
              <a:buAutoNum type="arabicPeriod"/>
            </a:pPr>
            <a:r>
              <a:rPr lang="en-US" sz="2400" spc="-11" dirty="0">
                <a:solidFill>
                  <a:srgbClr val="000000"/>
                </a:solidFill>
                <a:latin typeface="Arial" panose="02020603050405020304" pitchFamily="2"/>
              </a:rPr>
              <a:t>Building department permit fee </a:t>
            </a:r>
          </a:p>
          <a:p>
            <a:pPr marL="137160" marR="0" indent="960120" algn="l">
              <a:lnSpc>
                <a:spcPts val="3600"/>
              </a:lnSpc>
              <a:spcBef>
                <a:spcPts val="975"/>
              </a:spcBef>
              <a:spcAft>
                <a:spcPts val="0"/>
              </a:spcAft>
              <a:buFont typeface="Arial"/>
              <a:buAutoNum type="arabicPeriod"/>
            </a:pPr>
            <a:r>
              <a:rPr lang="en-US" sz="2400" spc="-71" dirty="0">
                <a:solidFill>
                  <a:srgbClr val="000000"/>
                </a:solidFill>
                <a:latin typeface="Arial" panose="02020603050405020304" pitchFamily="2"/>
              </a:rPr>
              <a:t>Rent </a:t>
            </a:r>
          </a:p>
          <a:p>
            <a:pPr marL="137160" marR="0" indent="960120" algn="l">
              <a:lnSpc>
                <a:spcPts val="3600"/>
              </a:lnSpc>
              <a:spcBef>
                <a:spcPts val="960"/>
              </a:spcBef>
              <a:spcAft>
                <a:spcPts val="0"/>
              </a:spcAft>
              <a:buFont typeface="Arial"/>
              <a:buAutoNum type="arabicPeriod"/>
            </a:pPr>
            <a:r>
              <a:rPr lang="en-US" sz="2400" spc="-49" dirty="0">
                <a:solidFill>
                  <a:srgbClr val="000000"/>
                </a:solidFill>
                <a:latin typeface="Arial" panose="02020603050405020304" pitchFamily="2"/>
              </a:rPr>
              <a:t>Postage </a:t>
            </a:r>
          </a:p>
          <a:p>
            <a:pPr marL="137160" marR="0" indent="960120" algn="l">
              <a:lnSpc>
                <a:spcPts val="3600"/>
              </a:lnSpc>
              <a:spcBef>
                <a:spcPts val="975"/>
              </a:spcBef>
              <a:spcAft>
                <a:spcPts val="65"/>
              </a:spcAft>
              <a:buFont typeface="Arial"/>
              <a:buAutoNum type="arabicPeriod"/>
            </a:pPr>
            <a:r>
              <a:rPr lang="en-US" sz="2400" spc="-15" dirty="0">
                <a:solidFill>
                  <a:srgbClr val="000000"/>
                </a:solidFill>
                <a:latin typeface="Arial" panose="02020603050405020304" pitchFamily="2"/>
              </a:rPr>
              <a:t>Electrical conduit </a:t>
            </a:r>
          </a:p>
        </p:txBody>
      </p:sp>
    </p:spTree>
    <p:extLst>
      <p:ext uri="{BB962C8B-B14F-4D97-AF65-F5344CB8AC3E}">
        <p14:creationId xmlns:p14="http://schemas.microsoft.com/office/powerpoint/2010/main" val="4268821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layout 14">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1752600" y="2095500"/>
            <a:ext cx="5956300" cy="1485900"/>
          </a:xfrm>
          <a:prstGeom prst="rect">
            <a:avLst/>
          </a:prstGeom>
          <a:noFill/>
          <a:ln w="0" cmpd="sng">
            <a:noFill/>
            <a:prstDash val="solid"/>
          </a:ln>
        </p:spPr>
        <p:txBody>
          <a:bodyPr vert="horz" lIns="0" tIns="0" rIns="0" bIns="0" anchor="t">
            <a:normAutofit fontScale="95000"/>
          </a:bodyPr>
          <a:lstStyle>
            <a:lvl1pPr marL="0" marR="0" indent="0" algn="l">
              <a:lnSpc>
                <a:spcPts val="5850"/>
              </a:lnSpc>
              <a:spcAft>
                <a:spcPts val="34"/>
              </a:spcAft>
              <a:defRPr>
                <a:latin typeface="GT Walsheim Bl" panose="00000900000000000000" pitchFamily="2" charset="0"/>
              </a:defRPr>
            </a:lvl1pPr>
          </a:lstStyle>
          <a:p>
            <a:pPr marL="0" marR="0" indent="0" algn="l">
              <a:lnSpc>
                <a:spcPts val="7800"/>
              </a:lnSpc>
              <a:spcAft>
                <a:spcPts val="45"/>
              </a:spcAft>
            </a:pPr>
            <a:r>
              <a:rPr lang="en-US" sz="4500" b="1" spc="0" dirty="0">
                <a:solidFill>
                  <a:srgbClr val="000000"/>
                </a:solidFill>
                <a:latin typeface="Arial" panose="02020603050405020304" pitchFamily="2"/>
              </a:rPr>
              <a:t>Don’t Confuse Profits and Cash </a:t>
            </a:r>
          </a:p>
        </p:txBody>
      </p:sp>
    </p:spTree>
    <p:extLst>
      <p:ext uri="{BB962C8B-B14F-4D97-AF65-F5344CB8AC3E}">
        <p14:creationId xmlns:p14="http://schemas.microsoft.com/office/powerpoint/2010/main" val="3687916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layout 5">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76200" y="447675"/>
            <a:ext cx="8686800" cy="1056799"/>
          </a:xfrm>
          <a:prstGeom prst="rect">
            <a:avLst/>
          </a:prstGeom>
          <a:noFill/>
          <a:ln w="0" cmpd="sng">
            <a:noFill/>
            <a:prstDash val="solid"/>
          </a:ln>
        </p:spPr>
        <p:txBody>
          <a:bodyPr vert="horz" lIns="0" tIns="13970" rIns="0" bIns="0" anchor="t">
            <a:normAutofit fontScale="95000"/>
          </a:bodyPr>
          <a:lstStyle>
            <a:lvl1pPr marL="0" marR="0" indent="0" algn="ctr">
              <a:lnSpc>
                <a:spcPts val="3075"/>
              </a:lnSpc>
              <a:spcAft>
                <a:spcPts val="5149"/>
              </a:spcAft>
              <a:defRPr>
                <a:latin typeface="GT Walsheim Bl" panose="00000900000000000000" pitchFamily="2" charset="0"/>
              </a:defRPr>
            </a:lvl1pPr>
          </a:lstStyle>
          <a:p>
            <a:pPr marL="0" marR="0" indent="0" algn="ctr">
              <a:lnSpc>
                <a:spcPts val="4100"/>
              </a:lnSpc>
              <a:spcAft>
                <a:spcPts val="6865"/>
              </a:spcAft>
            </a:pPr>
            <a:r>
              <a:rPr lang="en-US" sz="2700" b="1" spc="60" dirty="0">
                <a:solidFill>
                  <a:srgbClr val="000000"/>
                </a:solidFill>
                <a:latin typeface="Arial" panose="02020603050405020304" pitchFamily="2"/>
              </a:rPr>
              <a:t>What is a Chart of Accounts? </a:t>
            </a:r>
          </a:p>
        </p:txBody>
      </p:sp>
    </p:spTree>
    <p:extLst>
      <p:ext uri="{BB962C8B-B14F-4D97-AF65-F5344CB8AC3E}">
        <p14:creationId xmlns:p14="http://schemas.microsoft.com/office/powerpoint/2010/main" val="1677807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layout 19">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567055" y="409575"/>
            <a:ext cx="7569200" cy="690563"/>
          </a:xfrm>
          <a:prstGeom prst="rect">
            <a:avLst/>
          </a:prstGeom>
          <a:noFill/>
          <a:ln w="0" cmpd="sng">
            <a:noFill/>
            <a:prstDash val="solid"/>
          </a:ln>
        </p:spPr>
        <p:txBody>
          <a:bodyPr vert="horz" lIns="0" tIns="19050" rIns="0" bIns="0" anchor="t">
            <a:normAutofit fontScale="95000"/>
          </a:bodyPr>
          <a:lstStyle>
            <a:lvl1pPr marL="0" marR="0" indent="0" algn="r">
              <a:lnSpc>
                <a:spcPts val="3075"/>
              </a:lnSpc>
              <a:spcAft>
                <a:spcPts val="2228"/>
              </a:spcAft>
              <a:defRPr>
                <a:latin typeface="GT Walsheim Bl" panose="00000900000000000000" pitchFamily="2" charset="0"/>
              </a:defRPr>
            </a:lvl1pPr>
          </a:lstStyle>
          <a:p>
            <a:pPr marL="0" marR="0" indent="0" algn="r">
              <a:lnSpc>
                <a:spcPts val="4100"/>
              </a:lnSpc>
              <a:spcAft>
                <a:spcPts val="2970"/>
              </a:spcAft>
            </a:pPr>
            <a:r>
              <a:rPr lang="en-US" sz="2700" b="1" spc="60" dirty="0">
                <a:solidFill>
                  <a:srgbClr val="000000"/>
                </a:solidFill>
                <a:latin typeface="Arial" panose="02020603050405020304" pitchFamily="2"/>
              </a:rPr>
              <a:t>Good Records = Good Scorecard </a:t>
            </a:r>
          </a:p>
        </p:txBody>
      </p:sp>
      <p:sp>
        <p:nvSpPr>
          <p:cNvPr id="3" name="Text Placeholder 2"/>
          <p:cNvSpPr>
            <a:spLocks noGrp="1"/>
          </p:cNvSpPr>
          <p:nvPr>
            <p:ph type="body" idx="10"/>
          </p:nvPr>
        </p:nvSpPr>
        <p:spPr>
          <a:xfrm>
            <a:off x="567055" y="1100137"/>
            <a:ext cx="7569200" cy="2976563"/>
          </a:xfrm>
          <a:prstGeom prst="rect">
            <a:avLst/>
          </a:prstGeom>
          <a:noFill/>
          <a:ln w="0" cmpd="sng">
            <a:noFill/>
            <a:prstDash val="solid"/>
          </a:ln>
        </p:spPr>
        <p:txBody>
          <a:bodyPr vert="horz" lIns="0" tIns="127000" rIns="0" bIns="0" anchor="t"/>
          <a:lstStyle>
            <a:lvl1pPr marL="274320" marR="0" indent="274320" algn="l">
              <a:lnSpc>
                <a:spcPts val="2175"/>
              </a:lnSpc>
              <a:spcBef>
                <a:spcPts val="431"/>
              </a:spcBef>
              <a:spcAft>
                <a:spcPts val="630"/>
              </a:spcAft>
              <a:buFont typeface="Symbol"/>
              <a:buChar char="·"/>
              <a:defRPr>
                <a:latin typeface="GT Walsheim Bl" panose="00000900000000000000" pitchFamily="2" charset="0"/>
              </a:defRPr>
            </a:lvl1pPr>
          </a:lstStyle>
          <a:p>
            <a:pPr marL="365760" marR="0" indent="365760" algn="l">
              <a:lnSpc>
                <a:spcPts val="2900"/>
              </a:lnSpc>
              <a:spcAft>
                <a:spcPts val="0"/>
              </a:spcAft>
              <a:buFont typeface="Symbol"/>
              <a:buChar char="·"/>
            </a:pPr>
            <a:r>
              <a:rPr lang="en-US" sz="1800" spc="-4" dirty="0">
                <a:solidFill>
                  <a:srgbClr val="000000"/>
                </a:solidFill>
                <a:latin typeface="Arial" panose="02020603050405020304" pitchFamily="2"/>
              </a:rPr>
              <a:t>Monitor the success or failure of your business </a:t>
            </a:r>
          </a:p>
          <a:p>
            <a:pPr marL="365760" marR="320040" indent="365760" algn="l">
              <a:lnSpc>
                <a:spcPts val="2900"/>
              </a:lnSpc>
              <a:spcBef>
                <a:spcPts val="575"/>
              </a:spcBef>
              <a:spcAft>
                <a:spcPts val="0"/>
              </a:spcAft>
              <a:buFont typeface="Symbol"/>
              <a:buChar char="·"/>
            </a:pPr>
            <a:r>
              <a:rPr lang="en-US" sz="1800" spc="0" dirty="0">
                <a:solidFill>
                  <a:srgbClr val="000000"/>
                </a:solidFill>
                <a:latin typeface="Arial" panose="02020603050405020304" pitchFamily="2"/>
              </a:rPr>
              <a:t>Provide the information you need to make business decisions (Go/No Go) </a:t>
            </a:r>
          </a:p>
          <a:p>
            <a:pPr marL="365760" marR="0" indent="365760" algn="l">
              <a:lnSpc>
                <a:spcPts val="2900"/>
              </a:lnSpc>
              <a:spcBef>
                <a:spcPts val="580"/>
              </a:spcBef>
              <a:spcAft>
                <a:spcPts val="0"/>
              </a:spcAft>
              <a:buFont typeface="Symbol"/>
              <a:buChar char="·"/>
            </a:pPr>
            <a:r>
              <a:rPr lang="en-US" sz="1800" spc="-4" dirty="0">
                <a:solidFill>
                  <a:srgbClr val="000000"/>
                </a:solidFill>
                <a:latin typeface="Arial" panose="02020603050405020304" pitchFamily="2"/>
              </a:rPr>
              <a:t>Obtain bank financing and bonding </a:t>
            </a:r>
          </a:p>
          <a:p>
            <a:pPr marL="365760" marR="0" indent="365760" algn="l">
              <a:lnSpc>
                <a:spcPts val="2900"/>
              </a:lnSpc>
              <a:spcBef>
                <a:spcPts val="575"/>
              </a:spcBef>
              <a:spcAft>
                <a:spcPts val="0"/>
              </a:spcAft>
              <a:buFont typeface="Symbol"/>
              <a:buChar char="·"/>
            </a:pPr>
            <a:r>
              <a:rPr lang="en-US" sz="1800" spc="-34" dirty="0">
                <a:solidFill>
                  <a:srgbClr val="000000"/>
                </a:solidFill>
                <a:latin typeface="Arial" panose="02020603050405020304" pitchFamily="2"/>
              </a:rPr>
              <a:t>Budgeting </a:t>
            </a:r>
          </a:p>
          <a:p>
            <a:pPr marL="365760" marR="0" indent="365760" algn="l">
              <a:lnSpc>
                <a:spcPts val="2900"/>
              </a:lnSpc>
              <a:spcBef>
                <a:spcPts val="575"/>
              </a:spcBef>
              <a:spcAft>
                <a:spcPts val="0"/>
              </a:spcAft>
              <a:buFont typeface="Symbol"/>
              <a:buChar char="·"/>
            </a:pPr>
            <a:r>
              <a:rPr lang="en-US" sz="1800" spc="0" dirty="0">
                <a:solidFill>
                  <a:srgbClr val="000000"/>
                </a:solidFill>
                <a:latin typeface="Arial" panose="02020603050405020304" pitchFamily="2"/>
              </a:rPr>
              <a:t>Preparing your income and sales tax returns </a:t>
            </a:r>
          </a:p>
          <a:p>
            <a:pPr marL="365760" marR="0" indent="365760" algn="l">
              <a:lnSpc>
                <a:spcPts val="2900"/>
              </a:lnSpc>
              <a:spcBef>
                <a:spcPts val="575"/>
              </a:spcBef>
              <a:spcAft>
                <a:spcPts val="0"/>
              </a:spcAft>
              <a:buFont typeface="Symbol"/>
              <a:buChar char="·"/>
            </a:pPr>
            <a:r>
              <a:rPr lang="en-US" sz="1800" spc="0" dirty="0">
                <a:solidFill>
                  <a:srgbClr val="000000"/>
                </a:solidFill>
                <a:latin typeface="Arial" panose="02020603050405020304" pitchFamily="2"/>
              </a:rPr>
              <a:t>Complying with federal and state payroll tax rules and prevailing wage rules </a:t>
            </a:r>
          </a:p>
          <a:p>
            <a:pPr marL="365760" marR="0" indent="365760" algn="l">
              <a:lnSpc>
                <a:spcPts val="2900"/>
              </a:lnSpc>
              <a:spcBef>
                <a:spcPts val="575"/>
              </a:spcBef>
              <a:spcAft>
                <a:spcPts val="840"/>
              </a:spcAft>
              <a:buFont typeface="Symbol"/>
              <a:buChar char="·"/>
            </a:pPr>
            <a:r>
              <a:rPr lang="en-US" sz="1800" spc="-11" dirty="0">
                <a:solidFill>
                  <a:srgbClr val="000000"/>
                </a:solidFill>
                <a:latin typeface="Arial" panose="02020603050405020304" pitchFamily="2"/>
              </a:rPr>
              <a:t>Distributing profits </a:t>
            </a:r>
          </a:p>
        </p:txBody>
      </p:sp>
    </p:spTree>
    <p:extLst>
      <p:ext uri="{BB962C8B-B14F-4D97-AF65-F5344CB8AC3E}">
        <p14:creationId xmlns:p14="http://schemas.microsoft.com/office/powerpoint/2010/main" val="2672305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9CCB5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495800" y="2038350"/>
            <a:ext cx="3886200" cy="2590800"/>
          </a:xfrm>
        </p:spPr>
        <p:txBody>
          <a:bodyPr anchor="ctr">
            <a:noAutofit/>
          </a:bodyPr>
          <a:lstStyle>
            <a:lvl1pPr algn="r">
              <a:defRPr sz="20000">
                <a:solidFill>
                  <a:srgbClr val="AFD576"/>
                </a:solidFill>
              </a:defRPr>
            </a:lvl1pPr>
          </a:lstStyle>
          <a:p>
            <a:r>
              <a:rPr lang="en-US" dirty="0"/>
              <a:t>#</a:t>
            </a:r>
          </a:p>
        </p:txBody>
      </p:sp>
      <p:sp>
        <p:nvSpPr>
          <p:cNvPr id="7" name="Subtitle 2"/>
          <p:cNvSpPr>
            <a:spLocks noGrp="1"/>
          </p:cNvSpPr>
          <p:nvPr>
            <p:ph type="subTitle" idx="1" hasCustomPrompt="1"/>
          </p:nvPr>
        </p:nvSpPr>
        <p:spPr>
          <a:xfrm>
            <a:off x="685800" y="3105150"/>
            <a:ext cx="2057400" cy="228600"/>
          </a:xfrm>
        </p:spPr>
        <p:txBody>
          <a:bodyPr>
            <a:noAutofit/>
          </a:bodyPr>
          <a:lstStyle>
            <a:lvl1pPr marL="0" indent="0" algn="l">
              <a:buNone/>
              <a:defRPr sz="1000">
                <a:solidFill>
                  <a:schemeClr val="bg1"/>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12" name="Text Placeholder 11"/>
          <p:cNvSpPr>
            <a:spLocks noGrp="1"/>
          </p:cNvSpPr>
          <p:nvPr>
            <p:ph type="body" sz="quarter" idx="10" hasCustomPrompt="1"/>
          </p:nvPr>
        </p:nvSpPr>
        <p:spPr>
          <a:xfrm>
            <a:off x="685800" y="3333750"/>
            <a:ext cx="5181600" cy="838200"/>
          </a:xfrm>
        </p:spPr>
        <p:txBody>
          <a:bodyPr>
            <a:normAutofit/>
          </a:bodyPr>
          <a:lstStyle>
            <a:lvl1pPr>
              <a:buNone/>
              <a:defRPr sz="4400">
                <a:solidFill>
                  <a:schemeClr val="bg1"/>
                </a:solidFill>
                <a:latin typeface="GT Walsheim Bl" panose="00000900000000000000" pitchFamily="2" charset="0"/>
              </a:defRPr>
            </a:lvl1pPr>
          </a:lstStyle>
          <a:p>
            <a:pPr lvl="0"/>
            <a:r>
              <a:rPr lang="en-US" sz="4400" dirty="0">
                <a:solidFill>
                  <a:schemeClr val="bg1"/>
                </a:solidFill>
              </a:rPr>
              <a:t>Section Title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layout 20">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545465" y="400050"/>
            <a:ext cx="8039100" cy="610553"/>
          </a:xfrm>
          <a:prstGeom prst="rect">
            <a:avLst/>
          </a:prstGeom>
          <a:noFill/>
          <a:ln w="0" cmpd="sng">
            <a:noFill/>
            <a:prstDash val="solid"/>
          </a:ln>
        </p:spPr>
        <p:txBody>
          <a:bodyPr vert="horz" lIns="0" tIns="16510" rIns="0" bIns="0" anchor="t">
            <a:normAutofit fontScale="95000"/>
          </a:bodyPr>
          <a:lstStyle>
            <a:lvl1pPr marL="0" marR="0" indent="0" algn="r">
              <a:lnSpc>
                <a:spcPts val="3000"/>
              </a:lnSpc>
              <a:spcAft>
                <a:spcPts val="1654"/>
              </a:spcAft>
              <a:defRPr>
                <a:latin typeface="GT Walsheim Bl" panose="00000900000000000000" pitchFamily="2" charset="0"/>
              </a:defRPr>
            </a:lvl1pPr>
          </a:lstStyle>
          <a:p>
            <a:pPr marL="0" marR="0" indent="0" algn="r">
              <a:lnSpc>
                <a:spcPts val="4000"/>
              </a:lnSpc>
              <a:spcAft>
                <a:spcPts val="2205"/>
              </a:spcAft>
            </a:pPr>
            <a:r>
              <a:rPr lang="en-US" sz="2700" b="1" spc="64" dirty="0">
                <a:solidFill>
                  <a:srgbClr val="000000"/>
                </a:solidFill>
                <a:latin typeface="Arial" panose="02020603050405020304" pitchFamily="2"/>
              </a:rPr>
              <a:t>Public Work Requirements Overview </a:t>
            </a:r>
          </a:p>
        </p:txBody>
      </p:sp>
      <p:sp>
        <p:nvSpPr>
          <p:cNvPr id="3" name="Text Placeholder 2"/>
          <p:cNvSpPr>
            <a:spLocks noGrp="1"/>
          </p:cNvSpPr>
          <p:nvPr>
            <p:ph type="body" idx="10"/>
          </p:nvPr>
        </p:nvSpPr>
        <p:spPr>
          <a:xfrm>
            <a:off x="545465" y="1010602"/>
            <a:ext cx="8039100" cy="3323273"/>
          </a:xfrm>
          <a:prstGeom prst="rect">
            <a:avLst/>
          </a:prstGeom>
          <a:noFill/>
          <a:ln w="0" cmpd="sng">
            <a:noFill/>
            <a:prstDash val="solid"/>
          </a:ln>
        </p:spPr>
        <p:txBody>
          <a:bodyPr vert="horz" lIns="0" tIns="109855" rIns="0" bIns="0" anchor="t">
            <a:normAutofit fontScale="95000"/>
          </a:bodyPr>
          <a:lstStyle>
            <a:lvl1pPr marL="342900" marR="0" indent="274320" algn="l">
              <a:lnSpc>
                <a:spcPts val="2250"/>
              </a:lnSpc>
              <a:spcBef>
                <a:spcPts val="2963"/>
              </a:spcBef>
              <a:spcAft>
                <a:spcPts val="259"/>
              </a:spcAft>
              <a:buFont typeface="Symbol"/>
              <a:buChar char="·"/>
              <a:defRPr>
                <a:latin typeface="GT Walsheim Bl" panose="00000900000000000000" pitchFamily="2" charset="0"/>
              </a:defRPr>
            </a:lvl1pPr>
          </a:lstStyle>
          <a:p>
            <a:pPr marL="457200" marR="0" indent="365760" algn="l">
              <a:lnSpc>
                <a:spcPts val="3000"/>
              </a:lnSpc>
              <a:spcAft>
                <a:spcPts val="0"/>
              </a:spcAft>
              <a:buFont typeface="Symbol"/>
              <a:buChar char="·"/>
            </a:pPr>
            <a:r>
              <a:rPr lang="en-US" sz="1800" spc="-15" dirty="0">
                <a:solidFill>
                  <a:srgbClr val="000000"/>
                </a:solidFill>
                <a:latin typeface="Arial" panose="02020603050405020304" pitchFamily="2"/>
              </a:rPr>
              <a:t>Requirements to bid </a:t>
            </a:r>
          </a:p>
          <a:p>
            <a:pPr marL="457200" marR="0" indent="365760" algn="l">
              <a:lnSpc>
                <a:spcPts val="3000"/>
              </a:lnSpc>
              <a:spcBef>
                <a:spcPts val="490"/>
              </a:spcBef>
              <a:spcAft>
                <a:spcPts val="0"/>
              </a:spcAft>
              <a:buFont typeface="Symbol"/>
              <a:buChar char="·"/>
            </a:pPr>
            <a:r>
              <a:rPr lang="en-US" sz="1800" spc="-11" dirty="0">
                <a:solidFill>
                  <a:srgbClr val="000000"/>
                </a:solidFill>
                <a:latin typeface="Arial" panose="02020603050405020304" pitchFamily="2"/>
              </a:rPr>
              <a:t>What is Prevailing Wage? </a:t>
            </a:r>
          </a:p>
          <a:p>
            <a:pPr marL="457200" marR="0" indent="365760" algn="l">
              <a:lnSpc>
                <a:spcPts val="3000"/>
              </a:lnSpc>
              <a:spcBef>
                <a:spcPts val="485"/>
              </a:spcBef>
              <a:spcAft>
                <a:spcPts val="0"/>
              </a:spcAft>
              <a:buFont typeface="Symbol"/>
              <a:buChar char="·"/>
            </a:pPr>
            <a:r>
              <a:rPr lang="en-US" sz="1800" spc="-8" dirty="0">
                <a:solidFill>
                  <a:srgbClr val="000000"/>
                </a:solidFill>
                <a:latin typeface="Arial" panose="02020603050405020304" pitchFamily="2"/>
              </a:rPr>
              <a:t>Prevailing Wage payment </a:t>
            </a:r>
          </a:p>
          <a:p>
            <a:pPr marL="457200" marR="0" indent="365760" algn="l">
              <a:lnSpc>
                <a:spcPts val="3000"/>
              </a:lnSpc>
              <a:spcBef>
                <a:spcPts val="485"/>
              </a:spcBef>
              <a:spcAft>
                <a:spcPts val="0"/>
              </a:spcAft>
              <a:buFont typeface="Symbol"/>
              <a:buChar char="·"/>
            </a:pPr>
            <a:r>
              <a:rPr lang="en-US" sz="1800" spc="-4" dirty="0">
                <a:solidFill>
                  <a:srgbClr val="000000"/>
                </a:solidFill>
                <a:latin typeface="Arial" panose="02020603050405020304" pitchFamily="2"/>
              </a:rPr>
              <a:t>Identifying the required Prevailing Wage Rates </a:t>
            </a:r>
          </a:p>
          <a:p>
            <a:pPr marL="457200" marR="0" indent="365760" algn="l">
              <a:lnSpc>
                <a:spcPts val="3000"/>
              </a:lnSpc>
              <a:spcBef>
                <a:spcPts val="485"/>
              </a:spcBef>
              <a:spcAft>
                <a:spcPts val="0"/>
              </a:spcAft>
              <a:buFont typeface="Symbol"/>
              <a:buChar char="·"/>
            </a:pPr>
            <a:r>
              <a:rPr lang="en-US" sz="1800" spc="-8" dirty="0">
                <a:solidFill>
                  <a:srgbClr val="000000"/>
                </a:solidFill>
                <a:latin typeface="Arial" panose="02020603050405020304" pitchFamily="2"/>
              </a:rPr>
              <a:t>Documentation and monthly reporting </a:t>
            </a:r>
          </a:p>
          <a:p>
            <a:pPr marL="457200" marR="0" indent="365760" algn="l">
              <a:lnSpc>
                <a:spcPts val="3000"/>
              </a:lnSpc>
              <a:spcBef>
                <a:spcPts val="485"/>
              </a:spcBef>
              <a:spcAft>
                <a:spcPts val="0"/>
              </a:spcAft>
              <a:buFont typeface="Symbol"/>
              <a:buChar char="·"/>
            </a:pPr>
            <a:r>
              <a:rPr lang="en-US" sz="1800" spc="-8" dirty="0">
                <a:solidFill>
                  <a:srgbClr val="000000"/>
                </a:solidFill>
                <a:latin typeface="Arial" panose="02020603050405020304" pitchFamily="2"/>
              </a:rPr>
              <a:t>Work Completion Documentation </a:t>
            </a:r>
          </a:p>
          <a:p>
            <a:pPr marL="457200" marR="0" indent="365760" algn="l">
              <a:lnSpc>
                <a:spcPts val="3000"/>
              </a:lnSpc>
              <a:spcBef>
                <a:spcPts val="490"/>
              </a:spcBef>
              <a:spcAft>
                <a:spcPts val="0"/>
              </a:spcAft>
              <a:buFont typeface="Symbol"/>
              <a:buChar char="·"/>
            </a:pPr>
            <a:r>
              <a:rPr lang="en-US" sz="1800" spc="-11" dirty="0">
                <a:solidFill>
                  <a:srgbClr val="000000"/>
                </a:solidFill>
                <a:latin typeface="Arial" panose="02020603050405020304" pitchFamily="2"/>
              </a:rPr>
              <a:t>Prevailing Wage Education </a:t>
            </a:r>
          </a:p>
          <a:p>
            <a:pPr marL="457200" marR="0" indent="365760" algn="l">
              <a:lnSpc>
                <a:spcPts val="3000"/>
              </a:lnSpc>
              <a:spcBef>
                <a:spcPts val="3950"/>
              </a:spcBef>
              <a:spcAft>
                <a:spcPts val="345"/>
              </a:spcAft>
              <a:buFont typeface="Symbol"/>
              <a:buChar char="·"/>
            </a:pPr>
            <a:r>
              <a:rPr lang="en-US" sz="1800" u="sng" spc="0" dirty="0">
                <a:solidFill>
                  <a:srgbClr val="0000FF"/>
                </a:solidFill>
                <a:latin typeface="Arial" panose="02020603050405020304" pitchFamily="2"/>
              </a:rPr>
              <a:t>https://lni.wa.gov/PrevailingWage</a:t>
            </a:r>
            <a:r>
              <a:rPr lang="en-US" sz="1800" spc="0" dirty="0">
                <a:solidFill>
                  <a:srgbClr val="000000"/>
                </a:solidFill>
                <a:latin typeface="Arial" panose="02020603050405020304" pitchFamily="2"/>
              </a:rPr>
              <a:t>  </a:t>
            </a:r>
            <a:br>
              <a:rPr dirty="0"/>
            </a:br>
            <a:r>
              <a:rPr lang="en-US" sz="1800" spc="0" dirty="0">
                <a:solidFill>
                  <a:srgbClr val="000000"/>
                </a:solidFill>
                <a:latin typeface="Arial" panose="02020603050405020304" pitchFamily="2"/>
              </a:rPr>
              <a:t>– </a:t>
            </a:r>
            <a:r>
              <a:rPr lang="en-US" sz="1500" spc="0" dirty="0">
                <a:solidFill>
                  <a:srgbClr val="000000"/>
                </a:solidFill>
                <a:latin typeface="Arial" panose="02020603050405020304" pitchFamily="2"/>
              </a:rPr>
              <a:t>Publication F700-032-000 [10-2014] </a:t>
            </a:r>
          </a:p>
        </p:txBody>
      </p:sp>
    </p:spTree>
    <p:extLst>
      <p:ext uri="{BB962C8B-B14F-4D97-AF65-F5344CB8AC3E}">
        <p14:creationId xmlns:p14="http://schemas.microsoft.com/office/powerpoint/2010/main" val="3792957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layout 21">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1024255" y="447675"/>
            <a:ext cx="6565900" cy="803434"/>
          </a:xfrm>
          <a:prstGeom prst="rect">
            <a:avLst/>
          </a:prstGeom>
          <a:noFill/>
          <a:ln w="0" cmpd="sng">
            <a:noFill/>
            <a:prstDash val="solid"/>
          </a:ln>
        </p:spPr>
        <p:txBody>
          <a:bodyPr vert="horz" lIns="0" tIns="13970" rIns="0" bIns="0" anchor="t">
            <a:normAutofit fontScale="95000"/>
          </a:bodyPr>
          <a:lstStyle>
            <a:lvl1pPr marL="0" marR="0" indent="0" algn="ctr">
              <a:lnSpc>
                <a:spcPts val="3000"/>
              </a:lnSpc>
              <a:spcAft>
                <a:spcPts val="3184"/>
              </a:spcAft>
              <a:defRPr>
                <a:latin typeface="GT Walsheim Bl" panose="00000900000000000000" pitchFamily="2" charset="0"/>
              </a:defRPr>
            </a:lvl1pPr>
          </a:lstStyle>
          <a:p>
            <a:pPr marL="0" marR="0" indent="0" algn="ctr">
              <a:lnSpc>
                <a:spcPts val="4000"/>
              </a:lnSpc>
              <a:spcAft>
                <a:spcPts val="4245"/>
              </a:spcAft>
            </a:pPr>
            <a:r>
              <a:rPr lang="en-US" sz="2700" b="1" spc="45" dirty="0">
                <a:solidFill>
                  <a:srgbClr val="000000"/>
                </a:solidFill>
                <a:latin typeface="Arial" panose="02020603050405020304" pitchFamily="2"/>
              </a:rPr>
              <a:t>Requirements to Bid </a:t>
            </a:r>
          </a:p>
        </p:txBody>
      </p:sp>
      <p:sp>
        <p:nvSpPr>
          <p:cNvPr id="3" name="Text Placeholder 2"/>
          <p:cNvSpPr>
            <a:spLocks noGrp="1"/>
          </p:cNvSpPr>
          <p:nvPr>
            <p:ph type="body" idx="10"/>
          </p:nvPr>
        </p:nvSpPr>
        <p:spPr>
          <a:xfrm>
            <a:off x="1024255" y="1251109"/>
            <a:ext cx="6565900" cy="3492341"/>
          </a:xfrm>
          <a:prstGeom prst="rect">
            <a:avLst/>
          </a:prstGeom>
          <a:noFill/>
          <a:ln w="0" cmpd="sng">
            <a:noFill/>
            <a:prstDash val="solid"/>
          </a:ln>
        </p:spPr>
        <p:txBody>
          <a:bodyPr vert="horz" lIns="0" tIns="0" rIns="0" bIns="0" anchor="t">
            <a:normAutofit fontScale="95000"/>
          </a:bodyPr>
          <a:lstStyle>
            <a:lvl1pPr marL="205740" marR="0" indent="205740" algn="l">
              <a:lnSpc>
                <a:spcPts val="2250"/>
              </a:lnSpc>
              <a:spcBef>
                <a:spcPts val="371"/>
              </a:spcBef>
              <a:spcAft>
                <a:spcPts val="349"/>
              </a:spcAft>
              <a:buFont typeface="Symbol"/>
              <a:buChar char="·"/>
              <a:defRPr>
                <a:latin typeface="GT Walsheim Bl" panose="00000900000000000000" pitchFamily="2" charset="0"/>
              </a:defRPr>
            </a:lvl1pPr>
          </a:lstStyle>
          <a:p>
            <a:pPr marL="274320" marR="0" indent="274320" algn="l">
              <a:lnSpc>
                <a:spcPts val="2700"/>
              </a:lnSpc>
              <a:spcAft>
                <a:spcPts val="0"/>
              </a:spcAft>
              <a:buFont typeface="Symbol"/>
              <a:buChar char="·"/>
            </a:pPr>
            <a:r>
              <a:rPr lang="en-US" sz="1800" spc="0" dirty="0">
                <a:solidFill>
                  <a:srgbClr val="000000"/>
                </a:solidFill>
                <a:latin typeface="Arial" panose="02020603050405020304" pitchFamily="2"/>
              </a:rPr>
              <a:t>Valid Unified Business Identifier (UBI) number </a:t>
            </a:r>
          </a:p>
          <a:p>
            <a:pPr marL="274320" marR="0" indent="274320" algn="l">
              <a:lnSpc>
                <a:spcPts val="2900"/>
              </a:lnSpc>
              <a:spcBef>
                <a:spcPts val="580"/>
              </a:spcBef>
              <a:spcAft>
                <a:spcPts val="0"/>
              </a:spcAft>
              <a:buFont typeface="Symbol"/>
              <a:buChar char="·"/>
            </a:pPr>
            <a:r>
              <a:rPr lang="en-US" sz="1800" spc="0" dirty="0">
                <a:solidFill>
                  <a:srgbClr val="000000"/>
                </a:solidFill>
                <a:latin typeface="Arial" panose="02020603050405020304" pitchFamily="2"/>
              </a:rPr>
              <a:t>Current contractor’s registration or licensing as required </a:t>
            </a:r>
          </a:p>
          <a:p>
            <a:pPr marL="274320" marR="320040" indent="274320" algn="l">
              <a:lnSpc>
                <a:spcPts val="2900"/>
              </a:lnSpc>
              <a:spcBef>
                <a:spcPts val="580"/>
              </a:spcBef>
              <a:spcAft>
                <a:spcPts val="0"/>
              </a:spcAft>
              <a:buFont typeface="Symbol"/>
              <a:buChar char="·"/>
            </a:pPr>
            <a:r>
              <a:rPr lang="en-US" sz="1800" spc="0" dirty="0">
                <a:solidFill>
                  <a:srgbClr val="000000"/>
                </a:solidFill>
                <a:latin typeface="Arial" panose="02020603050405020304" pitchFamily="2"/>
              </a:rPr>
              <a:t>Industrial insurance coverage for employees (Worker’s Comp Insurance) </a:t>
            </a:r>
          </a:p>
          <a:p>
            <a:pPr marL="274320" marR="0" indent="274320" algn="l">
              <a:lnSpc>
                <a:spcPts val="3000"/>
              </a:lnSpc>
              <a:spcBef>
                <a:spcPts val="490"/>
              </a:spcBef>
              <a:spcAft>
                <a:spcPts val="0"/>
              </a:spcAft>
              <a:buFont typeface="Symbol"/>
              <a:buChar char="·"/>
            </a:pPr>
            <a:r>
              <a:rPr lang="en-US" sz="1800" spc="0" dirty="0">
                <a:solidFill>
                  <a:srgbClr val="000000"/>
                </a:solidFill>
                <a:latin typeface="Arial" panose="02020603050405020304" pitchFamily="2"/>
              </a:rPr>
              <a:t>Completed training or previously certified </a:t>
            </a:r>
          </a:p>
          <a:p>
            <a:pPr marL="274320" marR="0" indent="274320" algn="l">
              <a:lnSpc>
                <a:spcPts val="3000"/>
              </a:lnSpc>
              <a:spcBef>
                <a:spcPts val="495"/>
              </a:spcBef>
              <a:spcAft>
                <a:spcPts val="0"/>
              </a:spcAft>
              <a:buFont typeface="Symbol"/>
              <a:buChar char="·"/>
            </a:pPr>
            <a:r>
              <a:rPr lang="en-US" sz="1800" spc="-4" dirty="0">
                <a:solidFill>
                  <a:srgbClr val="000000"/>
                </a:solidFill>
                <a:latin typeface="Arial" panose="02020603050405020304" pitchFamily="2"/>
              </a:rPr>
              <a:t>Intents &amp; Affidavits </a:t>
            </a:r>
          </a:p>
          <a:p>
            <a:pPr marL="274320" marR="0" indent="274320" algn="l">
              <a:lnSpc>
                <a:spcPts val="3000"/>
              </a:lnSpc>
              <a:spcBef>
                <a:spcPts val="495"/>
              </a:spcBef>
              <a:spcAft>
                <a:spcPts val="0"/>
              </a:spcAft>
              <a:buFont typeface="Symbol"/>
              <a:buChar char="·"/>
            </a:pPr>
            <a:r>
              <a:rPr lang="en-US" sz="1800" spc="0" dirty="0">
                <a:solidFill>
                  <a:srgbClr val="000000"/>
                </a:solidFill>
                <a:latin typeface="Arial" panose="02020603050405020304" pitchFamily="2"/>
              </a:rPr>
              <a:t>Apprentice Program if required </a:t>
            </a:r>
          </a:p>
          <a:p>
            <a:pPr marL="274320" marR="0" indent="274320" algn="l">
              <a:lnSpc>
                <a:spcPts val="3000"/>
              </a:lnSpc>
              <a:spcBef>
                <a:spcPts val="500"/>
              </a:spcBef>
              <a:spcAft>
                <a:spcPts val="0"/>
              </a:spcAft>
              <a:buFont typeface="Symbol"/>
              <a:buChar char="·"/>
            </a:pPr>
            <a:r>
              <a:rPr lang="en-US" sz="1800" spc="-4" dirty="0">
                <a:solidFill>
                  <a:srgbClr val="000000"/>
                </a:solidFill>
                <a:latin typeface="Arial" panose="02020603050405020304" pitchFamily="2"/>
              </a:rPr>
              <a:t>Bonding if required </a:t>
            </a:r>
          </a:p>
          <a:p>
            <a:pPr marL="274320" marR="0" indent="274320" algn="l">
              <a:lnSpc>
                <a:spcPts val="3000"/>
              </a:lnSpc>
              <a:spcBef>
                <a:spcPts val="495"/>
              </a:spcBef>
              <a:spcAft>
                <a:spcPts val="0"/>
              </a:spcAft>
              <a:buFont typeface="Symbol"/>
              <a:buChar char="·"/>
            </a:pPr>
            <a:r>
              <a:rPr lang="en-US" sz="1800" spc="0" dirty="0">
                <a:solidFill>
                  <a:srgbClr val="000000"/>
                </a:solidFill>
                <a:latin typeface="Arial" panose="02020603050405020304" pitchFamily="2"/>
              </a:rPr>
              <a:t>Responsive &amp; Responsible </a:t>
            </a:r>
          </a:p>
          <a:p>
            <a:pPr marL="274320" marR="0" indent="274320" algn="l">
              <a:lnSpc>
                <a:spcPts val="3000"/>
              </a:lnSpc>
              <a:spcBef>
                <a:spcPts val="495"/>
              </a:spcBef>
              <a:spcAft>
                <a:spcPts val="465"/>
              </a:spcAft>
              <a:buFont typeface="Symbol"/>
              <a:buChar char="·"/>
            </a:pPr>
            <a:r>
              <a:rPr lang="en-US" sz="1800" spc="-4" dirty="0">
                <a:solidFill>
                  <a:srgbClr val="000000"/>
                </a:solidFill>
                <a:latin typeface="Arial" panose="02020603050405020304" pitchFamily="2"/>
              </a:rPr>
              <a:t>Not currently de-barred </a:t>
            </a:r>
          </a:p>
        </p:txBody>
      </p:sp>
    </p:spTree>
    <p:extLst>
      <p:ext uri="{BB962C8B-B14F-4D97-AF65-F5344CB8AC3E}">
        <p14:creationId xmlns:p14="http://schemas.microsoft.com/office/powerpoint/2010/main" val="2009849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layout 23">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567055" y="447675"/>
            <a:ext cx="8039100" cy="528638"/>
          </a:xfrm>
          <a:prstGeom prst="rect">
            <a:avLst/>
          </a:prstGeom>
          <a:noFill/>
          <a:ln w="0" cmpd="sng">
            <a:noFill/>
            <a:prstDash val="solid"/>
          </a:ln>
        </p:spPr>
        <p:txBody>
          <a:bodyPr vert="horz" lIns="0" tIns="13970" rIns="0" bIns="0" anchor="t">
            <a:normAutofit fontScale="95000"/>
          </a:bodyPr>
          <a:lstStyle>
            <a:lvl1pPr marL="0" marR="0" indent="0" algn="l">
              <a:lnSpc>
                <a:spcPts val="3075"/>
              </a:lnSpc>
              <a:spcAft>
                <a:spcPts val="986"/>
              </a:spcAft>
              <a:defRPr>
                <a:latin typeface="GT Walsheim Bl" panose="00000900000000000000" pitchFamily="2" charset="0"/>
              </a:defRPr>
            </a:lvl1pPr>
          </a:lstStyle>
          <a:p>
            <a:pPr marL="0" marR="0" indent="0" algn="l">
              <a:lnSpc>
                <a:spcPts val="4100"/>
              </a:lnSpc>
              <a:spcAft>
                <a:spcPts val="1315"/>
              </a:spcAft>
            </a:pPr>
            <a:r>
              <a:rPr lang="en-US" sz="2700" b="1" spc="45" dirty="0">
                <a:solidFill>
                  <a:srgbClr val="000000"/>
                </a:solidFill>
                <a:latin typeface="Arial" panose="02020603050405020304" pitchFamily="2"/>
              </a:rPr>
              <a:t>How is Prevailing Wage Determined? </a:t>
            </a:r>
          </a:p>
        </p:txBody>
      </p:sp>
      <p:sp>
        <p:nvSpPr>
          <p:cNvPr id="3" name="Text Placeholder 2"/>
          <p:cNvSpPr>
            <a:spLocks noGrp="1"/>
          </p:cNvSpPr>
          <p:nvPr>
            <p:ph type="body" idx="10"/>
          </p:nvPr>
        </p:nvSpPr>
        <p:spPr>
          <a:xfrm>
            <a:off x="567055" y="976312"/>
            <a:ext cx="8039100" cy="3814763"/>
          </a:xfrm>
          <a:prstGeom prst="rect">
            <a:avLst/>
          </a:prstGeom>
          <a:noFill/>
          <a:ln w="0" cmpd="sng">
            <a:noFill/>
            <a:prstDash val="solid"/>
          </a:ln>
        </p:spPr>
        <p:txBody>
          <a:bodyPr vert="horz" lIns="0" tIns="121285" rIns="0" bIns="0" anchor="t"/>
          <a:lstStyle>
            <a:lvl1pPr marL="274320" marR="514350" indent="274320" algn="l">
              <a:lnSpc>
                <a:spcPts val="2175"/>
              </a:lnSpc>
              <a:spcBef>
                <a:spcPts val="3023"/>
              </a:spcBef>
              <a:spcAft>
                <a:spcPts val="19"/>
              </a:spcAft>
              <a:buFont typeface="Symbol"/>
              <a:buChar char="·"/>
              <a:defRPr>
                <a:latin typeface="GT Walsheim Bl" panose="00000900000000000000" pitchFamily="2" charset="0"/>
              </a:defRPr>
            </a:lvl1pPr>
          </a:lstStyle>
          <a:p>
            <a:pPr marL="365760" marR="137160" indent="365760" algn="l">
              <a:lnSpc>
                <a:spcPts val="2900"/>
              </a:lnSpc>
              <a:spcAft>
                <a:spcPts val="0"/>
              </a:spcAft>
              <a:buFont typeface="Symbol"/>
              <a:buChar char="·"/>
            </a:pPr>
            <a:r>
              <a:rPr lang="en-US" sz="1800" spc="-8" dirty="0">
                <a:solidFill>
                  <a:srgbClr val="000000"/>
                </a:solidFill>
                <a:latin typeface="Arial" panose="02020603050405020304" pitchFamily="2"/>
              </a:rPr>
              <a:t>Prevailing Wage is the hourly wage paid to the majority of construction workers in the largest city in each county in Washington State (Example: Seattle for King County) </a:t>
            </a:r>
          </a:p>
          <a:p>
            <a:pPr marL="365760" marR="0" indent="365760" algn="l">
              <a:lnSpc>
                <a:spcPts val="2900"/>
              </a:lnSpc>
              <a:spcBef>
                <a:spcPts val="4035"/>
              </a:spcBef>
              <a:spcAft>
                <a:spcPts val="0"/>
              </a:spcAft>
              <a:buFont typeface="Symbol"/>
              <a:buChar char="·"/>
            </a:pPr>
            <a:r>
              <a:rPr lang="en-US" sz="1800" spc="-8" dirty="0">
                <a:solidFill>
                  <a:srgbClr val="000000"/>
                </a:solidFill>
                <a:latin typeface="Arial" panose="02020603050405020304" pitchFamily="2"/>
              </a:rPr>
              <a:t>Prevailing wage rates are determined by the Department of Labor &amp; Industries for state and locally funded projects </a:t>
            </a:r>
          </a:p>
          <a:p>
            <a:pPr marL="365760" marR="0" indent="365760" algn="l">
              <a:lnSpc>
                <a:spcPts val="2900"/>
              </a:lnSpc>
              <a:spcBef>
                <a:spcPts val="2160"/>
              </a:spcBef>
              <a:spcAft>
                <a:spcPts val="0"/>
              </a:spcAft>
              <a:buFont typeface="Symbol"/>
              <a:buChar char="·"/>
            </a:pPr>
            <a:r>
              <a:rPr lang="en-US" sz="1800" spc="-8" dirty="0">
                <a:solidFill>
                  <a:srgbClr val="000000"/>
                </a:solidFill>
                <a:latin typeface="Arial" panose="02020603050405020304" pitchFamily="2"/>
              </a:rPr>
              <a:t>Federally-funded public works projects are subject to Federal Wage Rates established by the U.S. Department of Labor under the Davis-Bacon Act </a:t>
            </a:r>
          </a:p>
          <a:p>
            <a:pPr marL="365760" marR="685800" indent="365760" algn="l">
              <a:lnSpc>
                <a:spcPts val="2900"/>
              </a:lnSpc>
              <a:spcBef>
                <a:spcPts val="4030"/>
              </a:spcBef>
              <a:spcAft>
                <a:spcPts val="25"/>
              </a:spcAft>
              <a:buFont typeface="Symbol"/>
              <a:buChar char="·"/>
            </a:pPr>
            <a:r>
              <a:rPr lang="en-US" sz="1800" spc="-8" dirty="0">
                <a:solidFill>
                  <a:srgbClr val="000000"/>
                </a:solidFill>
                <a:latin typeface="Arial" panose="02020603050405020304" pitchFamily="2"/>
              </a:rPr>
              <a:t>In Washington State the higher of WA L&amp;I prevailing wage rates or Davis-Bacon rates must be paid </a:t>
            </a:r>
          </a:p>
        </p:txBody>
      </p:sp>
    </p:spTree>
    <p:extLst>
      <p:ext uri="{BB962C8B-B14F-4D97-AF65-F5344CB8AC3E}">
        <p14:creationId xmlns:p14="http://schemas.microsoft.com/office/powerpoint/2010/main" val="2721099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layout 25">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546735" y="238125"/>
            <a:ext cx="8047990" cy="612934"/>
          </a:xfrm>
          <a:prstGeom prst="rect">
            <a:avLst/>
          </a:prstGeom>
          <a:noFill/>
          <a:ln w="0" cmpd="sng">
            <a:noFill/>
            <a:prstDash val="solid"/>
          </a:ln>
        </p:spPr>
        <p:txBody>
          <a:bodyPr vert="horz" lIns="0" tIns="19050" rIns="0" bIns="0" anchor="t">
            <a:normAutofit fontScale="95000"/>
          </a:bodyPr>
          <a:lstStyle>
            <a:lvl1pPr marL="34290" marR="0" indent="0" algn="ctr">
              <a:lnSpc>
                <a:spcPts val="3075"/>
              </a:lnSpc>
              <a:spcAft>
                <a:spcPts val="1635"/>
              </a:spcAft>
              <a:defRPr>
                <a:latin typeface="GT Walsheim Bl" panose="00000900000000000000" pitchFamily="2" charset="0"/>
              </a:defRPr>
            </a:lvl1pPr>
          </a:lstStyle>
          <a:p>
            <a:pPr marL="45720" marR="0" indent="0" algn="ctr">
              <a:lnSpc>
                <a:spcPts val="4100"/>
              </a:lnSpc>
              <a:spcAft>
                <a:spcPts val="2180"/>
              </a:spcAft>
            </a:pPr>
            <a:r>
              <a:rPr lang="en-US" sz="2700" b="1" spc="53" dirty="0">
                <a:solidFill>
                  <a:srgbClr val="000000"/>
                </a:solidFill>
                <a:latin typeface="Arial" panose="02020603050405020304" pitchFamily="2"/>
              </a:rPr>
              <a:t>Identify Correct Wage Rates </a:t>
            </a:r>
          </a:p>
        </p:txBody>
      </p:sp>
      <p:sp>
        <p:nvSpPr>
          <p:cNvPr id="3" name="Text Placeholder 2"/>
          <p:cNvSpPr>
            <a:spLocks noGrp="1"/>
          </p:cNvSpPr>
          <p:nvPr>
            <p:ph type="body" idx="10"/>
          </p:nvPr>
        </p:nvSpPr>
        <p:spPr>
          <a:xfrm>
            <a:off x="546735" y="851059"/>
            <a:ext cx="8047990" cy="4044791"/>
          </a:xfrm>
          <a:prstGeom prst="rect">
            <a:avLst/>
          </a:prstGeom>
          <a:noFill/>
          <a:ln w="0" cmpd="sng">
            <a:noFill/>
            <a:prstDash val="solid"/>
          </a:ln>
        </p:spPr>
        <p:txBody>
          <a:bodyPr vert="horz" lIns="0" tIns="2540" rIns="0" bIns="0" anchor="t"/>
          <a:lstStyle>
            <a:lvl1pPr marL="34290" marR="274320" indent="0" algn="l">
              <a:lnSpc>
                <a:spcPts val="2175"/>
              </a:lnSpc>
              <a:spcBef>
                <a:spcPts val="3008"/>
              </a:spcBef>
              <a:spcAft>
                <a:spcPts val="364"/>
              </a:spcAft>
              <a:buFont typeface="Symbol"/>
              <a:buChar char="·"/>
              <a:defRPr>
                <a:latin typeface="GT Walsheim Bl" panose="00000900000000000000" pitchFamily="2" charset="0"/>
              </a:defRPr>
            </a:lvl1pPr>
          </a:lstStyle>
          <a:p>
            <a:pPr marL="45720" marR="0" indent="0" algn="l">
              <a:lnSpc>
                <a:spcPts val="2700"/>
              </a:lnSpc>
              <a:spcAft>
                <a:spcPts val="0"/>
              </a:spcAft>
            </a:pPr>
            <a:r>
              <a:rPr lang="en-US" sz="1800" b="1" spc="-15" dirty="0">
                <a:solidFill>
                  <a:srgbClr val="000000"/>
                </a:solidFill>
                <a:latin typeface="Arial" panose="02020603050405020304" pitchFamily="2"/>
              </a:rPr>
              <a:t>What you need to know: </a:t>
            </a:r>
          </a:p>
          <a:p>
            <a:pPr marL="365760" marR="0" indent="320040" algn="l">
              <a:lnSpc>
                <a:spcPts val="2900"/>
              </a:lnSpc>
              <a:spcBef>
                <a:spcPts val="600"/>
              </a:spcBef>
              <a:spcAft>
                <a:spcPts val="0"/>
              </a:spcAft>
              <a:buFont typeface="Symbol"/>
              <a:buChar char="·"/>
            </a:pPr>
            <a:r>
              <a:rPr lang="en-US" sz="1800" spc="-8" dirty="0">
                <a:solidFill>
                  <a:srgbClr val="000000"/>
                </a:solidFill>
                <a:latin typeface="Arial" panose="02020603050405020304" pitchFamily="2"/>
              </a:rPr>
              <a:t>Type of work </a:t>
            </a:r>
          </a:p>
          <a:p>
            <a:pPr marL="365760" marR="0" indent="320040" algn="l">
              <a:lnSpc>
                <a:spcPts val="2900"/>
              </a:lnSpc>
              <a:spcBef>
                <a:spcPts val="575"/>
              </a:spcBef>
              <a:spcAft>
                <a:spcPts val="0"/>
              </a:spcAft>
              <a:buFont typeface="Symbol"/>
              <a:buChar char="·"/>
            </a:pPr>
            <a:r>
              <a:rPr lang="en-US" sz="1800" spc="0" dirty="0">
                <a:solidFill>
                  <a:srgbClr val="000000"/>
                </a:solidFill>
                <a:latin typeface="Arial" panose="02020603050405020304" pitchFamily="2"/>
              </a:rPr>
              <a:t>Where the work is performed (county) </a:t>
            </a:r>
          </a:p>
          <a:p>
            <a:pPr marL="365760" marR="0" indent="320040" algn="l">
              <a:lnSpc>
                <a:spcPts val="3000"/>
              </a:lnSpc>
              <a:spcBef>
                <a:spcPts val="445"/>
              </a:spcBef>
              <a:spcAft>
                <a:spcPts val="0"/>
              </a:spcAft>
              <a:buFont typeface="Symbol"/>
              <a:buChar char="·"/>
            </a:pPr>
            <a:r>
              <a:rPr lang="en-US" sz="1800" spc="0" dirty="0">
                <a:solidFill>
                  <a:srgbClr val="000000"/>
                </a:solidFill>
                <a:latin typeface="Arial" panose="02020603050405020304" pitchFamily="2"/>
              </a:rPr>
              <a:t>The effective date (contractor’s bid due date) </a:t>
            </a:r>
          </a:p>
          <a:p>
            <a:pPr marL="365760" marR="0" indent="320040" algn="l">
              <a:lnSpc>
                <a:spcPts val="2900"/>
              </a:lnSpc>
              <a:spcBef>
                <a:spcPts val="605"/>
              </a:spcBef>
              <a:spcAft>
                <a:spcPts val="0"/>
              </a:spcAft>
              <a:buFont typeface="Symbol"/>
              <a:buChar char="·"/>
            </a:pPr>
            <a:r>
              <a:rPr lang="en-US" sz="1800" spc="0" dirty="0">
                <a:solidFill>
                  <a:srgbClr val="000000"/>
                </a:solidFill>
                <a:latin typeface="Arial" panose="02020603050405020304" pitchFamily="2"/>
              </a:rPr>
              <a:t>Department of Labor &amp; Industries Prevailing Wage Rate </a:t>
            </a:r>
          </a:p>
          <a:p>
            <a:pPr marL="365760" marR="0" indent="320040" algn="l">
              <a:lnSpc>
                <a:spcPts val="2900"/>
              </a:lnSpc>
              <a:spcBef>
                <a:spcPts val="575"/>
              </a:spcBef>
              <a:spcAft>
                <a:spcPts val="0"/>
              </a:spcAft>
              <a:buFont typeface="Symbol"/>
              <a:buChar char="·"/>
            </a:pPr>
            <a:r>
              <a:rPr lang="en-US" sz="1800" spc="0" dirty="0">
                <a:solidFill>
                  <a:srgbClr val="000000"/>
                </a:solidFill>
                <a:latin typeface="Arial" panose="02020603050405020304" pitchFamily="2"/>
              </a:rPr>
              <a:t>These rates change two times a year (February/August) </a:t>
            </a:r>
          </a:p>
          <a:p>
            <a:pPr marL="365760" marR="0" indent="320040" algn="l">
              <a:lnSpc>
                <a:spcPts val="2900"/>
              </a:lnSpc>
              <a:spcBef>
                <a:spcPts val="580"/>
              </a:spcBef>
              <a:spcAft>
                <a:spcPts val="0"/>
              </a:spcAft>
              <a:buFont typeface="Symbol"/>
              <a:buChar char="·"/>
            </a:pPr>
            <a:r>
              <a:rPr lang="en-US" sz="1800" spc="0" dirty="0">
                <a:solidFill>
                  <a:srgbClr val="464652"/>
                </a:solidFill>
                <a:latin typeface="Arial" panose="02020603050405020304" pitchFamily="2"/>
              </a:rPr>
              <a:t>The effective date for prevailing wage rate(s) is the prime contractor's bid due date,</a:t>
            </a:r>
            <a:r>
              <a:rPr lang="en-US" sz="1800" b="1" spc="0" dirty="0">
                <a:solidFill>
                  <a:srgbClr val="00AF50"/>
                </a:solidFill>
                <a:latin typeface="Arial" panose="02020603050405020304" pitchFamily="2"/>
              </a:rPr>
              <a:t> or</a:t>
            </a:r>
            <a:r>
              <a:rPr lang="en-US" sz="1800" spc="0" dirty="0">
                <a:solidFill>
                  <a:srgbClr val="464652"/>
                </a:solidFill>
                <a:latin typeface="Arial" panose="02020603050405020304" pitchFamily="2"/>
              </a:rPr>
              <a:t> if the contract is not awarded within six months of the bid due date, then use the contract award date </a:t>
            </a:r>
          </a:p>
          <a:p>
            <a:pPr marL="45720" marR="365760" indent="0" algn="l">
              <a:lnSpc>
                <a:spcPts val="2900"/>
              </a:lnSpc>
              <a:spcBef>
                <a:spcPts val="4010"/>
              </a:spcBef>
              <a:spcAft>
                <a:spcPts val="485"/>
              </a:spcAft>
            </a:pPr>
            <a:r>
              <a:rPr lang="en-US" sz="1800" b="1" u="sng" spc="-11" dirty="0">
                <a:solidFill>
                  <a:srgbClr val="0000FF"/>
                </a:solidFill>
                <a:latin typeface="Arial" panose="02020603050405020304" pitchFamily="2"/>
              </a:rPr>
              <a:t>Look Up: https://lni.wa.gov//licensing-permits/public-works-projects/prevailing-wage-rates</a:t>
            </a:r>
            <a:r>
              <a:rPr lang="en-US" sz="100" b="1" spc="-11" dirty="0">
                <a:solidFill>
                  <a:srgbClr val="009999"/>
                </a:solidFill>
                <a:latin typeface="Arial" panose="02020603050405020304" pitchFamily="2"/>
              </a:rPr>
              <a:t> </a:t>
            </a:r>
          </a:p>
        </p:txBody>
      </p:sp>
    </p:spTree>
    <p:extLst>
      <p:ext uri="{BB962C8B-B14F-4D97-AF65-F5344CB8AC3E}">
        <p14:creationId xmlns:p14="http://schemas.microsoft.com/office/powerpoint/2010/main" val="3763365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layout 38">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704215" y="409575"/>
            <a:ext cx="7823200" cy="999649"/>
          </a:xfrm>
          <a:prstGeom prst="rect">
            <a:avLst/>
          </a:prstGeom>
          <a:noFill/>
          <a:ln w="0" cmpd="sng">
            <a:noFill/>
            <a:prstDash val="solid"/>
          </a:ln>
        </p:spPr>
        <p:txBody>
          <a:bodyPr vert="horz" lIns="0" tIns="19050" rIns="0" bIns="0" anchor="t">
            <a:normAutofit fontScale="95000"/>
          </a:bodyPr>
          <a:lstStyle>
            <a:lvl1pPr marL="0" marR="0" indent="0" algn="ctr">
              <a:lnSpc>
                <a:spcPts val="3075"/>
              </a:lnSpc>
              <a:spcAft>
                <a:spcPts val="4661"/>
              </a:spcAft>
              <a:defRPr>
                <a:latin typeface="GT Walsheim Bl" panose="00000900000000000000" pitchFamily="2" charset="0"/>
              </a:defRPr>
            </a:lvl1pPr>
          </a:lstStyle>
          <a:p>
            <a:pPr marL="0" marR="0" indent="0" algn="ctr">
              <a:lnSpc>
                <a:spcPts val="4100"/>
              </a:lnSpc>
              <a:spcAft>
                <a:spcPts val="6215"/>
              </a:spcAft>
            </a:pPr>
            <a:r>
              <a:rPr lang="en-US" sz="2700" b="1" spc="60" dirty="0">
                <a:solidFill>
                  <a:srgbClr val="000000"/>
                </a:solidFill>
                <a:latin typeface="Arial" panose="02020603050405020304" pitchFamily="2"/>
              </a:rPr>
              <a:t>Washington State Agencies </a:t>
            </a:r>
          </a:p>
        </p:txBody>
      </p:sp>
      <p:sp>
        <p:nvSpPr>
          <p:cNvPr id="3" name="Text Placeholder 2"/>
          <p:cNvSpPr>
            <a:spLocks noGrp="1"/>
          </p:cNvSpPr>
          <p:nvPr>
            <p:ph type="body" idx="10"/>
          </p:nvPr>
        </p:nvSpPr>
        <p:spPr>
          <a:xfrm>
            <a:off x="704215" y="1409224"/>
            <a:ext cx="7823200" cy="2172176"/>
          </a:xfrm>
          <a:prstGeom prst="rect">
            <a:avLst/>
          </a:prstGeom>
          <a:noFill/>
          <a:ln w="0" cmpd="sng">
            <a:noFill/>
            <a:prstDash val="solid"/>
          </a:ln>
        </p:spPr>
        <p:txBody>
          <a:bodyPr vert="horz" lIns="0" tIns="2540" rIns="0" bIns="0" anchor="t">
            <a:normAutofit fontScale="95000"/>
          </a:bodyPr>
          <a:lstStyle>
            <a:lvl1pPr marL="0" marR="0" indent="0" algn="l">
              <a:lnSpc>
                <a:spcPts val="4725"/>
              </a:lnSpc>
              <a:spcBef>
                <a:spcPts val="431"/>
              </a:spcBef>
              <a:spcAft>
                <a:spcPts val="345"/>
              </a:spcAft>
              <a:defRPr>
                <a:latin typeface="GT Walsheim Bl" panose="00000900000000000000" pitchFamily="2" charset="0"/>
              </a:defRPr>
            </a:lvl1pPr>
          </a:lstStyle>
          <a:p>
            <a:pPr marL="0" marR="0" indent="0" algn="l">
              <a:lnSpc>
                <a:spcPts val="2700"/>
              </a:lnSpc>
              <a:spcAft>
                <a:spcPts val="0"/>
              </a:spcAft>
            </a:pPr>
            <a:r>
              <a:rPr lang="en-US" sz="1800" spc="15" dirty="0">
                <a:solidFill>
                  <a:srgbClr val="000000"/>
                </a:solidFill>
                <a:latin typeface="Arial" panose="02020603050405020304" pitchFamily="2"/>
              </a:rPr>
              <a:t>Washington Secretary of State</a:t>
            </a:r>
            <a:r>
              <a:rPr lang="en-US" sz="1500" u="sng" spc="15" dirty="0">
                <a:solidFill>
                  <a:srgbClr val="0000FF"/>
                </a:solidFill>
                <a:latin typeface="Arial" panose="02020603050405020304" pitchFamily="2"/>
              </a:rPr>
              <a:t>https://sos.wa.gov</a:t>
            </a:r>
            <a:r>
              <a:rPr lang="en-US" sz="100" spc="15" dirty="0">
                <a:solidFill>
                  <a:srgbClr val="009999"/>
                </a:solidFill>
                <a:latin typeface="Arial" panose="02020603050405020304" pitchFamily="2"/>
              </a:rPr>
              <a:t> </a:t>
            </a:r>
          </a:p>
          <a:p>
            <a:pPr marL="0" marR="0" indent="0" algn="l">
              <a:lnSpc>
                <a:spcPts val="6300"/>
              </a:lnSpc>
              <a:spcBef>
                <a:spcPts val="575"/>
              </a:spcBef>
              <a:spcAft>
                <a:spcPts val="460"/>
              </a:spcAft>
            </a:pPr>
            <a:r>
              <a:rPr lang="en-US" sz="1800" spc="0" dirty="0">
                <a:solidFill>
                  <a:srgbClr val="000000"/>
                </a:solidFill>
                <a:latin typeface="Arial" panose="02020603050405020304" pitchFamily="2"/>
              </a:rPr>
              <a:t>Department of Labor &amp; Industries</a:t>
            </a:r>
            <a:r>
              <a:rPr lang="en-US" sz="1500" u="sng" spc="0" dirty="0">
                <a:solidFill>
                  <a:srgbClr val="0000FF"/>
                </a:solidFill>
                <a:latin typeface="Arial" panose="02020603050405020304" pitchFamily="2"/>
              </a:rPr>
              <a:t>https://lni.wa.gov</a:t>
            </a:r>
            <a:r>
              <a:rPr lang="en-US" sz="1800" spc="0" dirty="0">
                <a:solidFill>
                  <a:srgbClr val="000000"/>
                </a:solidFill>
                <a:latin typeface="Arial" panose="02020603050405020304" pitchFamily="2"/>
              </a:rPr>
              <a:t>Washington State Department of Revenue</a:t>
            </a:r>
            <a:r>
              <a:rPr lang="en-US" sz="1500" u="sng" spc="0" dirty="0">
                <a:solidFill>
                  <a:srgbClr val="0000FF"/>
                </a:solidFill>
                <a:latin typeface="Arial" panose="02020603050405020304" pitchFamily="2"/>
              </a:rPr>
              <a:t>https://dor.wa.gov</a:t>
            </a:r>
            <a:r>
              <a:rPr lang="en-US" sz="1800" spc="0" dirty="0">
                <a:solidFill>
                  <a:srgbClr val="000000"/>
                </a:solidFill>
                <a:latin typeface="Arial" panose="02020603050405020304" pitchFamily="2"/>
              </a:rPr>
              <a:t>Department of Employment Security</a:t>
            </a:r>
            <a:r>
              <a:rPr lang="en-US" sz="1500" u="sng" spc="0" dirty="0">
                <a:solidFill>
                  <a:srgbClr val="0000FF"/>
                </a:solidFill>
                <a:latin typeface="Arial" panose="02020603050405020304" pitchFamily="2"/>
              </a:rPr>
              <a:t>https://esd.wa.gov</a:t>
            </a:r>
            <a:r>
              <a:rPr lang="en-US" sz="100" spc="0" dirty="0">
                <a:solidFill>
                  <a:srgbClr val="009999"/>
                </a:solidFill>
                <a:latin typeface="Arial" panose="02020603050405020304" pitchFamily="2"/>
              </a:rPr>
              <a:t> </a:t>
            </a:r>
          </a:p>
        </p:txBody>
      </p:sp>
    </p:spTree>
    <p:extLst>
      <p:ext uri="{BB962C8B-B14F-4D97-AF65-F5344CB8AC3E}">
        <p14:creationId xmlns:p14="http://schemas.microsoft.com/office/powerpoint/2010/main" val="3705750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D4E338-50FF-4FC5-9FD3-6C6EA723BB16}"/>
              </a:ext>
            </a:extLst>
          </p:cNvPr>
          <p:cNvSpPr>
            <a:spLocks noGrp="1"/>
          </p:cNvSpPr>
          <p:nvPr>
            <p:ph type="dt" sz="half" idx="10"/>
          </p:nvPr>
        </p:nvSpPr>
        <p:spPr>
          <a:xfrm>
            <a:off x="628650" y="4767263"/>
            <a:ext cx="2057400" cy="273844"/>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FEE4B492-C740-4658-94FF-142A3EB80F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104431F-2D73-4A03-83D6-727DC2867B06}"/>
              </a:ext>
            </a:extLst>
          </p:cNvPr>
          <p:cNvSpPr>
            <a:spLocks noGrp="1"/>
          </p:cNvSpPr>
          <p:nvPr>
            <p:ph type="sldNum" sz="quarter" idx="12"/>
          </p:nvPr>
        </p:nvSpPr>
        <p:spPr/>
        <p:txBody>
          <a:bodyPr/>
          <a:lstStyle/>
          <a:p>
            <a:fld id="{523AD30E-D14B-4ADB-B848-1EFC0ADE3CB8}" type="slidenum">
              <a:rPr lang="en-US" smtClean="0"/>
              <a:t>‹#›</a:t>
            </a:fld>
            <a:endParaRPr lang="en-US" dirty="0"/>
          </a:p>
        </p:txBody>
      </p:sp>
      <p:sp>
        <p:nvSpPr>
          <p:cNvPr id="6" name="Title 1">
            <a:extLst>
              <a:ext uri="{FF2B5EF4-FFF2-40B4-BE49-F238E27FC236}">
                <a16:creationId xmlns:a16="http://schemas.microsoft.com/office/drawing/2014/main" id="{58DC4507-2F22-4EC9-8611-3E2DB45DD75C}"/>
              </a:ext>
            </a:extLst>
          </p:cNvPr>
          <p:cNvSpPr>
            <a:spLocks noGrp="1"/>
          </p:cNvSpPr>
          <p:nvPr>
            <p:ph type="ctrTitle"/>
          </p:nvPr>
        </p:nvSpPr>
        <p:spPr>
          <a:xfrm>
            <a:off x="792218" y="2449392"/>
            <a:ext cx="7559565" cy="973844"/>
          </a:xfrm>
        </p:spPr>
        <p:txBody>
          <a:bodyPr anchor="b">
            <a:noAutofit/>
          </a:bodyPr>
          <a:lstStyle>
            <a:lvl1pPr algn="ctr">
              <a:defRPr sz="4050" b="1">
                <a:solidFill>
                  <a:srgbClr val="18406A"/>
                </a:solidFill>
              </a:defRPr>
            </a:lvl1pPr>
          </a:lstStyle>
          <a:p>
            <a:r>
              <a:rPr lang="en-US" dirty="0"/>
              <a:t>Click to edit Master title style</a:t>
            </a:r>
            <a:endParaRPr lang="en-GB" dirty="0"/>
          </a:p>
        </p:txBody>
      </p:sp>
      <p:sp>
        <p:nvSpPr>
          <p:cNvPr id="7" name="Subtitle 2">
            <a:extLst>
              <a:ext uri="{FF2B5EF4-FFF2-40B4-BE49-F238E27FC236}">
                <a16:creationId xmlns:a16="http://schemas.microsoft.com/office/drawing/2014/main" id="{111FB95B-9E75-4256-AC50-FAAF34FF5223}"/>
              </a:ext>
            </a:extLst>
          </p:cNvPr>
          <p:cNvSpPr>
            <a:spLocks noGrp="1"/>
          </p:cNvSpPr>
          <p:nvPr>
            <p:ph type="subTitle" idx="1"/>
          </p:nvPr>
        </p:nvSpPr>
        <p:spPr>
          <a:xfrm>
            <a:off x="1160486" y="3460125"/>
            <a:ext cx="6823028" cy="782700"/>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grpSp>
        <p:nvGrpSpPr>
          <p:cNvPr id="12" name="Group 11">
            <a:extLst>
              <a:ext uri="{FF2B5EF4-FFF2-40B4-BE49-F238E27FC236}">
                <a16:creationId xmlns:a16="http://schemas.microsoft.com/office/drawing/2014/main" id="{DAA72E3B-0628-4EEB-B0CB-8F987F2E8DA4}"/>
              </a:ext>
            </a:extLst>
          </p:cNvPr>
          <p:cNvGrpSpPr/>
          <p:nvPr userDrawn="1"/>
        </p:nvGrpSpPr>
        <p:grpSpPr>
          <a:xfrm>
            <a:off x="7663303" y="2607490"/>
            <a:ext cx="1512116" cy="2546890"/>
            <a:chOff x="10623586" y="4230791"/>
            <a:chExt cx="1568415" cy="2641715"/>
          </a:xfrm>
          <a:solidFill>
            <a:srgbClr val="5985B2">
              <a:alpha val="25000"/>
            </a:srgbClr>
          </a:solidFill>
        </p:grpSpPr>
        <p:sp>
          <p:nvSpPr>
            <p:cNvPr id="14" name="Freeform: Shape 13">
              <a:extLst>
                <a:ext uri="{FF2B5EF4-FFF2-40B4-BE49-F238E27FC236}">
                  <a16:creationId xmlns:a16="http://schemas.microsoft.com/office/drawing/2014/main" id="{5CA11250-0042-4CA0-B1E6-E9BB99FB0844}"/>
                </a:ext>
              </a:extLst>
            </p:cNvPr>
            <p:cNvSpPr/>
            <p:nvPr/>
          </p:nvSpPr>
          <p:spPr>
            <a:xfrm>
              <a:off x="11071822" y="4230791"/>
              <a:ext cx="1120179" cy="2240360"/>
            </a:xfrm>
            <a:custGeom>
              <a:avLst/>
              <a:gdLst>
                <a:gd name="connsiteX0" fmla="*/ 1120179 w 1120179"/>
                <a:gd name="connsiteY0" fmla="*/ 0 h 2240360"/>
                <a:gd name="connsiteX1" fmla="*/ 1120179 w 1120179"/>
                <a:gd name="connsiteY1" fmla="*/ 2240360 h 2240360"/>
                <a:gd name="connsiteX2" fmla="*/ 0 w 1120179"/>
                <a:gd name="connsiteY2" fmla="*/ 1120180 h 2240360"/>
              </a:gdLst>
              <a:ahLst/>
              <a:cxnLst>
                <a:cxn ang="0">
                  <a:pos x="connsiteX0" y="connsiteY0"/>
                </a:cxn>
                <a:cxn ang="0">
                  <a:pos x="connsiteX1" y="connsiteY1"/>
                </a:cxn>
                <a:cxn ang="0">
                  <a:pos x="connsiteX2" y="connsiteY2"/>
                </a:cxn>
              </a:cxnLst>
              <a:rect l="l" t="t" r="r" b="b"/>
              <a:pathLst>
                <a:path w="1120179" h="2240360">
                  <a:moveTo>
                    <a:pt x="1120179" y="0"/>
                  </a:moveTo>
                  <a:lnTo>
                    <a:pt x="1120179" y="2240360"/>
                  </a:lnTo>
                  <a:lnTo>
                    <a:pt x="0" y="112018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5" name="Freeform: Shape 14">
              <a:extLst>
                <a:ext uri="{FF2B5EF4-FFF2-40B4-BE49-F238E27FC236}">
                  <a16:creationId xmlns:a16="http://schemas.microsoft.com/office/drawing/2014/main" id="{A53F273C-5F6B-41FA-9CA9-557402BB675A}"/>
                </a:ext>
              </a:extLst>
            </p:cNvPr>
            <p:cNvSpPr/>
            <p:nvPr/>
          </p:nvSpPr>
          <p:spPr>
            <a:xfrm>
              <a:off x="10623586" y="4632146"/>
              <a:ext cx="1568414" cy="2225855"/>
            </a:xfrm>
            <a:custGeom>
              <a:avLst/>
              <a:gdLst>
                <a:gd name="connsiteX0" fmla="*/ 1568414 w 1568414"/>
                <a:gd name="connsiteY0" fmla="*/ 0 h 2225855"/>
                <a:gd name="connsiteX1" fmla="*/ 1568414 w 1568414"/>
                <a:gd name="connsiteY1" fmla="*/ 2225855 h 2225855"/>
                <a:gd name="connsiteX2" fmla="*/ 657441 w 1568414"/>
                <a:gd name="connsiteY2" fmla="*/ 2225855 h 2225855"/>
                <a:gd name="connsiteX3" fmla="*/ 0 w 1568414"/>
                <a:gd name="connsiteY3" fmla="*/ 1568414 h 2225855"/>
              </a:gdLst>
              <a:ahLst/>
              <a:cxnLst>
                <a:cxn ang="0">
                  <a:pos x="connsiteX0" y="connsiteY0"/>
                </a:cxn>
                <a:cxn ang="0">
                  <a:pos x="connsiteX1" y="connsiteY1"/>
                </a:cxn>
                <a:cxn ang="0">
                  <a:pos x="connsiteX2" y="connsiteY2"/>
                </a:cxn>
                <a:cxn ang="0">
                  <a:pos x="connsiteX3" y="connsiteY3"/>
                </a:cxn>
              </a:cxnLst>
              <a:rect l="l" t="t" r="r" b="b"/>
              <a:pathLst>
                <a:path w="1568414" h="2225855">
                  <a:moveTo>
                    <a:pt x="1568414" y="0"/>
                  </a:moveTo>
                  <a:lnTo>
                    <a:pt x="1568414" y="2225855"/>
                  </a:lnTo>
                  <a:lnTo>
                    <a:pt x="657441" y="2225855"/>
                  </a:lnTo>
                  <a:lnTo>
                    <a:pt x="0" y="15684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6" name="Freeform: Shape 15">
              <a:extLst>
                <a:ext uri="{FF2B5EF4-FFF2-40B4-BE49-F238E27FC236}">
                  <a16:creationId xmlns:a16="http://schemas.microsoft.com/office/drawing/2014/main" id="{ACF01270-65BD-4233-A0AB-52F5E3F0FF80}"/>
                </a:ext>
              </a:extLst>
            </p:cNvPr>
            <p:cNvSpPr/>
            <p:nvPr/>
          </p:nvSpPr>
          <p:spPr>
            <a:xfrm>
              <a:off x="11225814" y="4962244"/>
              <a:ext cx="966187" cy="1910262"/>
            </a:xfrm>
            <a:custGeom>
              <a:avLst/>
              <a:gdLst>
                <a:gd name="connsiteX0" fmla="*/ 966187 w 966187"/>
                <a:gd name="connsiteY0" fmla="*/ 0 h 1910262"/>
                <a:gd name="connsiteX1" fmla="*/ 966187 w 966187"/>
                <a:gd name="connsiteY1" fmla="*/ 1910262 h 1910262"/>
                <a:gd name="connsiteX2" fmla="*/ 944074 w 966187"/>
                <a:gd name="connsiteY2" fmla="*/ 1910262 h 1910262"/>
                <a:gd name="connsiteX3" fmla="*/ 0 w 966187"/>
                <a:gd name="connsiteY3" fmla="*/ 966187 h 1910262"/>
              </a:gdLst>
              <a:ahLst/>
              <a:cxnLst>
                <a:cxn ang="0">
                  <a:pos x="connsiteX0" y="connsiteY0"/>
                </a:cxn>
                <a:cxn ang="0">
                  <a:pos x="connsiteX1" y="connsiteY1"/>
                </a:cxn>
                <a:cxn ang="0">
                  <a:pos x="connsiteX2" y="connsiteY2"/>
                </a:cxn>
                <a:cxn ang="0">
                  <a:pos x="connsiteX3" y="connsiteY3"/>
                </a:cxn>
              </a:cxnLst>
              <a:rect l="l" t="t" r="r" b="b"/>
              <a:pathLst>
                <a:path w="966187" h="1910262">
                  <a:moveTo>
                    <a:pt x="966187" y="0"/>
                  </a:moveTo>
                  <a:lnTo>
                    <a:pt x="966187" y="1910262"/>
                  </a:lnTo>
                  <a:lnTo>
                    <a:pt x="944074" y="1910262"/>
                  </a:lnTo>
                  <a:lnTo>
                    <a:pt x="0" y="9661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7" name="Freeform: Shape 16">
              <a:extLst>
                <a:ext uri="{FF2B5EF4-FFF2-40B4-BE49-F238E27FC236}">
                  <a16:creationId xmlns:a16="http://schemas.microsoft.com/office/drawing/2014/main" id="{39D2311C-E313-47FE-BC04-FDD8EAF52333}"/>
                </a:ext>
              </a:extLst>
            </p:cNvPr>
            <p:cNvSpPr/>
            <p:nvPr/>
          </p:nvSpPr>
          <p:spPr>
            <a:xfrm>
              <a:off x="12015005" y="5751438"/>
              <a:ext cx="176995" cy="353990"/>
            </a:xfrm>
            <a:custGeom>
              <a:avLst/>
              <a:gdLst>
                <a:gd name="connsiteX0" fmla="*/ 176995 w 176995"/>
                <a:gd name="connsiteY0" fmla="*/ 0 h 353990"/>
                <a:gd name="connsiteX1" fmla="*/ 176995 w 176995"/>
                <a:gd name="connsiteY1" fmla="*/ 353990 h 353990"/>
                <a:gd name="connsiteX2" fmla="*/ 0 w 176995"/>
                <a:gd name="connsiteY2" fmla="*/ 176995 h 353990"/>
              </a:gdLst>
              <a:ahLst/>
              <a:cxnLst>
                <a:cxn ang="0">
                  <a:pos x="connsiteX0" y="connsiteY0"/>
                </a:cxn>
                <a:cxn ang="0">
                  <a:pos x="connsiteX1" y="connsiteY1"/>
                </a:cxn>
                <a:cxn ang="0">
                  <a:pos x="connsiteX2" y="connsiteY2"/>
                </a:cxn>
              </a:cxnLst>
              <a:rect l="l" t="t" r="r" b="b"/>
              <a:pathLst>
                <a:path w="176995" h="353990">
                  <a:moveTo>
                    <a:pt x="176995" y="0"/>
                  </a:moveTo>
                  <a:lnTo>
                    <a:pt x="176995" y="353990"/>
                  </a:lnTo>
                  <a:lnTo>
                    <a:pt x="0" y="17699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grpSp>
      <p:grpSp>
        <p:nvGrpSpPr>
          <p:cNvPr id="18" name="Group 17">
            <a:extLst>
              <a:ext uri="{FF2B5EF4-FFF2-40B4-BE49-F238E27FC236}">
                <a16:creationId xmlns:a16="http://schemas.microsoft.com/office/drawing/2014/main" id="{88A0E4D7-AC5A-4FE7-AB00-337ED68F0958}"/>
              </a:ext>
            </a:extLst>
          </p:cNvPr>
          <p:cNvGrpSpPr/>
          <p:nvPr userDrawn="1"/>
        </p:nvGrpSpPr>
        <p:grpSpPr>
          <a:xfrm>
            <a:off x="7980767" y="3209927"/>
            <a:ext cx="1183121" cy="1919589"/>
            <a:chOff x="10580970" y="4283943"/>
            <a:chExt cx="1577495" cy="2559452"/>
          </a:xfrm>
          <a:solidFill>
            <a:srgbClr val="5985B2">
              <a:alpha val="25000"/>
            </a:srgbClr>
          </a:solidFill>
        </p:grpSpPr>
        <p:sp>
          <p:nvSpPr>
            <p:cNvPr id="19" name="Freeform: Shape 18">
              <a:extLst>
                <a:ext uri="{FF2B5EF4-FFF2-40B4-BE49-F238E27FC236}">
                  <a16:creationId xmlns:a16="http://schemas.microsoft.com/office/drawing/2014/main" id="{09EFC029-7C71-4DB4-A821-DE86B4FF6526}"/>
                </a:ext>
              </a:extLst>
            </p:cNvPr>
            <p:cNvSpPr/>
            <p:nvPr/>
          </p:nvSpPr>
          <p:spPr>
            <a:xfrm>
              <a:off x="10580970" y="4617540"/>
              <a:ext cx="1568414" cy="2225855"/>
            </a:xfrm>
            <a:custGeom>
              <a:avLst/>
              <a:gdLst>
                <a:gd name="connsiteX0" fmla="*/ 1568414 w 1568414"/>
                <a:gd name="connsiteY0" fmla="*/ 0 h 2225855"/>
                <a:gd name="connsiteX1" fmla="*/ 1568414 w 1568414"/>
                <a:gd name="connsiteY1" fmla="*/ 2225855 h 2225855"/>
                <a:gd name="connsiteX2" fmla="*/ 657441 w 1568414"/>
                <a:gd name="connsiteY2" fmla="*/ 2225855 h 2225855"/>
                <a:gd name="connsiteX3" fmla="*/ 0 w 1568414"/>
                <a:gd name="connsiteY3" fmla="*/ 1568414 h 2225855"/>
              </a:gdLst>
              <a:ahLst/>
              <a:cxnLst>
                <a:cxn ang="0">
                  <a:pos x="connsiteX0" y="connsiteY0"/>
                </a:cxn>
                <a:cxn ang="0">
                  <a:pos x="connsiteX1" y="connsiteY1"/>
                </a:cxn>
                <a:cxn ang="0">
                  <a:pos x="connsiteX2" y="connsiteY2"/>
                </a:cxn>
                <a:cxn ang="0">
                  <a:pos x="connsiteX3" y="connsiteY3"/>
                </a:cxn>
              </a:cxnLst>
              <a:rect l="l" t="t" r="r" b="b"/>
              <a:pathLst>
                <a:path w="1568414" h="2225855">
                  <a:moveTo>
                    <a:pt x="1568414" y="0"/>
                  </a:moveTo>
                  <a:lnTo>
                    <a:pt x="1568414" y="2225855"/>
                  </a:lnTo>
                  <a:lnTo>
                    <a:pt x="657441" y="2225855"/>
                  </a:lnTo>
                  <a:lnTo>
                    <a:pt x="0" y="15684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0" name="Freeform: Shape 19">
              <a:extLst>
                <a:ext uri="{FF2B5EF4-FFF2-40B4-BE49-F238E27FC236}">
                  <a16:creationId xmlns:a16="http://schemas.microsoft.com/office/drawing/2014/main" id="{6B0832D2-E2E7-4ED1-8594-9FC8AB697912}"/>
                </a:ext>
              </a:extLst>
            </p:cNvPr>
            <p:cNvSpPr/>
            <p:nvPr/>
          </p:nvSpPr>
          <p:spPr>
            <a:xfrm>
              <a:off x="11169514" y="4869874"/>
              <a:ext cx="966187" cy="1910262"/>
            </a:xfrm>
            <a:custGeom>
              <a:avLst/>
              <a:gdLst>
                <a:gd name="connsiteX0" fmla="*/ 966187 w 966187"/>
                <a:gd name="connsiteY0" fmla="*/ 0 h 1910262"/>
                <a:gd name="connsiteX1" fmla="*/ 966187 w 966187"/>
                <a:gd name="connsiteY1" fmla="*/ 1910262 h 1910262"/>
                <a:gd name="connsiteX2" fmla="*/ 944074 w 966187"/>
                <a:gd name="connsiteY2" fmla="*/ 1910262 h 1910262"/>
                <a:gd name="connsiteX3" fmla="*/ 0 w 966187"/>
                <a:gd name="connsiteY3" fmla="*/ 966187 h 1910262"/>
              </a:gdLst>
              <a:ahLst/>
              <a:cxnLst>
                <a:cxn ang="0">
                  <a:pos x="connsiteX0" y="connsiteY0"/>
                </a:cxn>
                <a:cxn ang="0">
                  <a:pos x="connsiteX1" y="connsiteY1"/>
                </a:cxn>
                <a:cxn ang="0">
                  <a:pos x="connsiteX2" y="connsiteY2"/>
                </a:cxn>
                <a:cxn ang="0">
                  <a:pos x="connsiteX3" y="connsiteY3"/>
                </a:cxn>
              </a:cxnLst>
              <a:rect l="l" t="t" r="r" b="b"/>
              <a:pathLst>
                <a:path w="966187" h="1910262">
                  <a:moveTo>
                    <a:pt x="966187" y="0"/>
                  </a:moveTo>
                  <a:lnTo>
                    <a:pt x="966187" y="1910262"/>
                  </a:lnTo>
                  <a:lnTo>
                    <a:pt x="944074" y="1910262"/>
                  </a:lnTo>
                  <a:lnTo>
                    <a:pt x="0" y="9661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1" name="Freeform: Shape 20">
              <a:extLst>
                <a:ext uri="{FF2B5EF4-FFF2-40B4-BE49-F238E27FC236}">
                  <a16:creationId xmlns:a16="http://schemas.microsoft.com/office/drawing/2014/main" id="{517EE9CF-8B8B-45A0-8CA1-66F5B927D79F}"/>
                </a:ext>
              </a:extLst>
            </p:cNvPr>
            <p:cNvSpPr/>
            <p:nvPr/>
          </p:nvSpPr>
          <p:spPr>
            <a:xfrm>
              <a:off x="11038286" y="4283943"/>
              <a:ext cx="1120179" cy="2240360"/>
            </a:xfrm>
            <a:custGeom>
              <a:avLst/>
              <a:gdLst>
                <a:gd name="connsiteX0" fmla="*/ 1120179 w 1120179"/>
                <a:gd name="connsiteY0" fmla="*/ 0 h 2240360"/>
                <a:gd name="connsiteX1" fmla="*/ 1120179 w 1120179"/>
                <a:gd name="connsiteY1" fmla="*/ 2240360 h 2240360"/>
                <a:gd name="connsiteX2" fmla="*/ 0 w 1120179"/>
                <a:gd name="connsiteY2" fmla="*/ 1120180 h 2240360"/>
              </a:gdLst>
              <a:ahLst/>
              <a:cxnLst>
                <a:cxn ang="0">
                  <a:pos x="connsiteX0" y="connsiteY0"/>
                </a:cxn>
                <a:cxn ang="0">
                  <a:pos x="connsiteX1" y="connsiteY1"/>
                </a:cxn>
                <a:cxn ang="0">
                  <a:pos x="connsiteX2" y="connsiteY2"/>
                </a:cxn>
              </a:cxnLst>
              <a:rect l="l" t="t" r="r" b="b"/>
              <a:pathLst>
                <a:path w="1120179" h="2240360">
                  <a:moveTo>
                    <a:pt x="1120179" y="0"/>
                  </a:moveTo>
                  <a:lnTo>
                    <a:pt x="1120179" y="2240360"/>
                  </a:lnTo>
                  <a:lnTo>
                    <a:pt x="0" y="112018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2" name="Freeform: Shape 21">
              <a:extLst>
                <a:ext uri="{FF2B5EF4-FFF2-40B4-BE49-F238E27FC236}">
                  <a16:creationId xmlns:a16="http://schemas.microsoft.com/office/drawing/2014/main" id="{D124C51F-7446-4735-BB24-D7902D34E6F1}"/>
                </a:ext>
              </a:extLst>
            </p:cNvPr>
            <p:cNvSpPr/>
            <p:nvPr/>
          </p:nvSpPr>
          <p:spPr>
            <a:xfrm>
              <a:off x="11956047" y="5762679"/>
              <a:ext cx="176995" cy="353990"/>
            </a:xfrm>
            <a:custGeom>
              <a:avLst/>
              <a:gdLst>
                <a:gd name="connsiteX0" fmla="*/ 176995 w 176995"/>
                <a:gd name="connsiteY0" fmla="*/ 0 h 353990"/>
                <a:gd name="connsiteX1" fmla="*/ 176995 w 176995"/>
                <a:gd name="connsiteY1" fmla="*/ 353990 h 353990"/>
                <a:gd name="connsiteX2" fmla="*/ 0 w 176995"/>
                <a:gd name="connsiteY2" fmla="*/ 176995 h 353990"/>
              </a:gdLst>
              <a:ahLst/>
              <a:cxnLst>
                <a:cxn ang="0">
                  <a:pos x="connsiteX0" y="connsiteY0"/>
                </a:cxn>
                <a:cxn ang="0">
                  <a:pos x="connsiteX1" y="connsiteY1"/>
                </a:cxn>
                <a:cxn ang="0">
                  <a:pos x="connsiteX2" y="connsiteY2"/>
                </a:cxn>
              </a:cxnLst>
              <a:rect l="l" t="t" r="r" b="b"/>
              <a:pathLst>
                <a:path w="176995" h="353990">
                  <a:moveTo>
                    <a:pt x="176995" y="0"/>
                  </a:moveTo>
                  <a:lnTo>
                    <a:pt x="176995" y="353990"/>
                  </a:lnTo>
                  <a:lnTo>
                    <a:pt x="0" y="17699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grpSp>
      <p:grpSp>
        <p:nvGrpSpPr>
          <p:cNvPr id="23" name="Group 22">
            <a:extLst>
              <a:ext uri="{FF2B5EF4-FFF2-40B4-BE49-F238E27FC236}">
                <a16:creationId xmlns:a16="http://schemas.microsoft.com/office/drawing/2014/main" id="{664F1B82-C1D1-470D-85A3-763FC9279376}"/>
              </a:ext>
            </a:extLst>
          </p:cNvPr>
          <p:cNvGrpSpPr/>
          <p:nvPr userDrawn="1"/>
        </p:nvGrpSpPr>
        <p:grpSpPr>
          <a:xfrm flipH="1" flipV="1">
            <a:off x="1" y="-33413"/>
            <a:ext cx="1160486" cy="1954632"/>
            <a:chOff x="10623586" y="4230791"/>
            <a:chExt cx="1568415" cy="2641715"/>
          </a:xfrm>
          <a:solidFill>
            <a:srgbClr val="5985B2">
              <a:alpha val="25000"/>
            </a:srgbClr>
          </a:solidFill>
        </p:grpSpPr>
        <p:sp>
          <p:nvSpPr>
            <p:cNvPr id="24" name="Freeform: Shape 23">
              <a:extLst>
                <a:ext uri="{FF2B5EF4-FFF2-40B4-BE49-F238E27FC236}">
                  <a16:creationId xmlns:a16="http://schemas.microsoft.com/office/drawing/2014/main" id="{C952287A-42CE-4DE3-B958-2899AE122A39}"/>
                </a:ext>
              </a:extLst>
            </p:cNvPr>
            <p:cNvSpPr/>
            <p:nvPr/>
          </p:nvSpPr>
          <p:spPr>
            <a:xfrm>
              <a:off x="10623586" y="4632146"/>
              <a:ext cx="1568414" cy="2225855"/>
            </a:xfrm>
            <a:custGeom>
              <a:avLst/>
              <a:gdLst>
                <a:gd name="connsiteX0" fmla="*/ 1568414 w 1568414"/>
                <a:gd name="connsiteY0" fmla="*/ 0 h 2225855"/>
                <a:gd name="connsiteX1" fmla="*/ 1568414 w 1568414"/>
                <a:gd name="connsiteY1" fmla="*/ 2225855 h 2225855"/>
                <a:gd name="connsiteX2" fmla="*/ 657441 w 1568414"/>
                <a:gd name="connsiteY2" fmla="*/ 2225855 h 2225855"/>
                <a:gd name="connsiteX3" fmla="*/ 0 w 1568414"/>
                <a:gd name="connsiteY3" fmla="*/ 1568414 h 2225855"/>
              </a:gdLst>
              <a:ahLst/>
              <a:cxnLst>
                <a:cxn ang="0">
                  <a:pos x="connsiteX0" y="connsiteY0"/>
                </a:cxn>
                <a:cxn ang="0">
                  <a:pos x="connsiteX1" y="connsiteY1"/>
                </a:cxn>
                <a:cxn ang="0">
                  <a:pos x="connsiteX2" y="connsiteY2"/>
                </a:cxn>
                <a:cxn ang="0">
                  <a:pos x="connsiteX3" y="connsiteY3"/>
                </a:cxn>
              </a:cxnLst>
              <a:rect l="l" t="t" r="r" b="b"/>
              <a:pathLst>
                <a:path w="1568414" h="2225855">
                  <a:moveTo>
                    <a:pt x="1568414" y="0"/>
                  </a:moveTo>
                  <a:lnTo>
                    <a:pt x="1568414" y="2225855"/>
                  </a:lnTo>
                  <a:lnTo>
                    <a:pt x="657441" y="2225855"/>
                  </a:lnTo>
                  <a:lnTo>
                    <a:pt x="0" y="15684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5" name="Freeform: Shape 24">
              <a:extLst>
                <a:ext uri="{FF2B5EF4-FFF2-40B4-BE49-F238E27FC236}">
                  <a16:creationId xmlns:a16="http://schemas.microsoft.com/office/drawing/2014/main" id="{B30080FD-986D-4386-ADD1-45E1382B8999}"/>
                </a:ext>
              </a:extLst>
            </p:cNvPr>
            <p:cNvSpPr/>
            <p:nvPr/>
          </p:nvSpPr>
          <p:spPr>
            <a:xfrm>
              <a:off x="11225814" y="4962244"/>
              <a:ext cx="966187" cy="1910262"/>
            </a:xfrm>
            <a:custGeom>
              <a:avLst/>
              <a:gdLst>
                <a:gd name="connsiteX0" fmla="*/ 966187 w 966187"/>
                <a:gd name="connsiteY0" fmla="*/ 0 h 1910262"/>
                <a:gd name="connsiteX1" fmla="*/ 966187 w 966187"/>
                <a:gd name="connsiteY1" fmla="*/ 1910262 h 1910262"/>
                <a:gd name="connsiteX2" fmla="*/ 944074 w 966187"/>
                <a:gd name="connsiteY2" fmla="*/ 1910262 h 1910262"/>
                <a:gd name="connsiteX3" fmla="*/ 0 w 966187"/>
                <a:gd name="connsiteY3" fmla="*/ 966187 h 1910262"/>
              </a:gdLst>
              <a:ahLst/>
              <a:cxnLst>
                <a:cxn ang="0">
                  <a:pos x="connsiteX0" y="connsiteY0"/>
                </a:cxn>
                <a:cxn ang="0">
                  <a:pos x="connsiteX1" y="connsiteY1"/>
                </a:cxn>
                <a:cxn ang="0">
                  <a:pos x="connsiteX2" y="connsiteY2"/>
                </a:cxn>
                <a:cxn ang="0">
                  <a:pos x="connsiteX3" y="connsiteY3"/>
                </a:cxn>
              </a:cxnLst>
              <a:rect l="l" t="t" r="r" b="b"/>
              <a:pathLst>
                <a:path w="966187" h="1910262">
                  <a:moveTo>
                    <a:pt x="966187" y="0"/>
                  </a:moveTo>
                  <a:lnTo>
                    <a:pt x="966187" y="1910262"/>
                  </a:lnTo>
                  <a:lnTo>
                    <a:pt x="944074" y="1910262"/>
                  </a:lnTo>
                  <a:lnTo>
                    <a:pt x="0" y="9661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6" name="Freeform: Shape 25">
              <a:extLst>
                <a:ext uri="{FF2B5EF4-FFF2-40B4-BE49-F238E27FC236}">
                  <a16:creationId xmlns:a16="http://schemas.microsoft.com/office/drawing/2014/main" id="{1273D6B9-E615-4E56-9BF5-B075B3214027}"/>
                </a:ext>
              </a:extLst>
            </p:cNvPr>
            <p:cNvSpPr/>
            <p:nvPr/>
          </p:nvSpPr>
          <p:spPr>
            <a:xfrm>
              <a:off x="11071822" y="4230791"/>
              <a:ext cx="1120179" cy="2240360"/>
            </a:xfrm>
            <a:custGeom>
              <a:avLst/>
              <a:gdLst>
                <a:gd name="connsiteX0" fmla="*/ 1120179 w 1120179"/>
                <a:gd name="connsiteY0" fmla="*/ 0 h 2240360"/>
                <a:gd name="connsiteX1" fmla="*/ 1120179 w 1120179"/>
                <a:gd name="connsiteY1" fmla="*/ 2240360 h 2240360"/>
                <a:gd name="connsiteX2" fmla="*/ 0 w 1120179"/>
                <a:gd name="connsiteY2" fmla="*/ 1120180 h 2240360"/>
              </a:gdLst>
              <a:ahLst/>
              <a:cxnLst>
                <a:cxn ang="0">
                  <a:pos x="connsiteX0" y="connsiteY0"/>
                </a:cxn>
                <a:cxn ang="0">
                  <a:pos x="connsiteX1" y="connsiteY1"/>
                </a:cxn>
                <a:cxn ang="0">
                  <a:pos x="connsiteX2" y="connsiteY2"/>
                </a:cxn>
              </a:cxnLst>
              <a:rect l="l" t="t" r="r" b="b"/>
              <a:pathLst>
                <a:path w="1120179" h="2240360">
                  <a:moveTo>
                    <a:pt x="1120179" y="0"/>
                  </a:moveTo>
                  <a:lnTo>
                    <a:pt x="1120179" y="2240360"/>
                  </a:lnTo>
                  <a:lnTo>
                    <a:pt x="0" y="112018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7" name="Freeform: Shape 26">
              <a:extLst>
                <a:ext uri="{FF2B5EF4-FFF2-40B4-BE49-F238E27FC236}">
                  <a16:creationId xmlns:a16="http://schemas.microsoft.com/office/drawing/2014/main" id="{D5EFB7B0-5BFD-48AF-82EC-3059199DBC42}"/>
                </a:ext>
              </a:extLst>
            </p:cNvPr>
            <p:cNvSpPr/>
            <p:nvPr/>
          </p:nvSpPr>
          <p:spPr>
            <a:xfrm>
              <a:off x="12015005" y="5751438"/>
              <a:ext cx="176995" cy="353990"/>
            </a:xfrm>
            <a:custGeom>
              <a:avLst/>
              <a:gdLst>
                <a:gd name="connsiteX0" fmla="*/ 176995 w 176995"/>
                <a:gd name="connsiteY0" fmla="*/ 0 h 353990"/>
                <a:gd name="connsiteX1" fmla="*/ 176995 w 176995"/>
                <a:gd name="connsiteY1" fmla="*/ 353990 h 353990"/>
                <a:gd name="connsiteX2" fmla="*/ 0 w 176995"/>
                <a:gd name="connsiteY2" fmla="*/ 176995 h 353990"/>
              </a:gdLst>
              <a:ahLst/>
              <a:cxnLst>
                <a:cxn ang="0">
                  <a:pos x="connsiteX0" y="connsiteY0"/>
                </a:cxn>
                <a:cxn ang="0">
                  <a:pos x="connsiteX1" y="connsiteY1"/>
                </a:cxn>
                <a:cxn ang="0">
                  <a:pos x="connsiteX2" y="connsiteY2"/>
                </a:cxn>
              </a:cxnLst>
              <a:rect l="l" t="t" r="r" b="b"/>
              <a:pathLst>
                <a:path w="176995" h="353990">
                  <a:moveTo>
                    <a:pt x="176995" y="0"/>
                  </a:moveTo>
                  <a:lnTo>
                    <a:pt x="176995" y="353990"/>
                  </a:lnTo>
                  <a:lnTo>
                    <a:pt x="0" y="17699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grpSp>
      <p:cxnSp>
        <p:nvCxnSpPr>
          <p:cNvPr id="28" name="Straight Connector 27">
            <a:extLst>
              <a:ext uri="{FF2B5EF4-FFF2-40B4-BE49-F238E27FC236}">
                <a16:creationId xmlns:a16="http://schemas.microsoft.com/office/drawing/2014/main" id="{302D4D14-4C5A-44EC-875D-8CCCE9C8A372}"/>
              </a:ext>
            </a:extLst>
          </p:cNvPr>
          <p:cNvCxnSpPr>
            <a:cxnSpLocks/>
          </p:cNvCxnSpPr>
          <p:nvPr userDrawn="1"/>
        </p:nvCxnSpPr>
        <p:spPr>
          <a:xfrm flipH="1">
            <a:off x="6754091" y="3807154"/>
            <a:ext cx="1341357" cy="1398231"/>
          </a:xfrm>
          <a:prstGeom prst="line">
            <a:avLst/>
          </a:prstGeom>
          <a:ln w="149225">
            <a:solidFill>
              <a:srgbClr val="5985B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A45DDD6-F0BF-4502-9B78-D6497B5E30F7}"/>
              </a:ext>
            </a:extLst>
          </p:cNvPr>
          <p:cNvCxnSpPr>
            <a:cxnSpLocks/>
          </p:cNvCxnSpPr>
          <p:nvPr userDrawn="1"/>
        </p:nvCxnSpPr>
        <p:spPr>
          <a:xfrm flipH="1">
            <a:off x="828833" y="-197313"/>
            <a:ext cx="1236974" cy="1204301"/>
          </a:xfrm>
          <a:prstGeom prst="line">
            <a:avLst/>
          </a:prstGeom>
          <a:ln w="149225">
            <a:solidFill>
              <a:srgbClr val="5985B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E00524B-9DB6-49B0-A71A-26159FA4BBDD}"/>
              </a:ext>
            </a:extLst>
          </p:cNvPr>
          <p:cNvSpPr/>
          <p:nvPr userDrawn="1"/>
        </p:nvSpPr>
        <p:spPr>
          <a:xfrm>
            <a:off x="1533886" y="-361210"/>
            <a:ext cx="1063841" cy="32779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1" name="Rectangle 30">
            <a:extLst>
              <a:ext uri="{FF2B5EF4-FFF2-40B4-BE49-F238E27FC236}">
                <a16:creationId xmlns:a16="http://schemas.microsoft.com/office/drawing/2014/main" id="{4655A498-41BA-4955-BBA8-476485883D1D}"/>
              </a:ext>
            </a:extLst>
          </p:cNvPr>
          <p:cNvSpPr/>
          <p:nvPr userDrawn="1"/>
        </p:nvSpPr>
        <p:spPr>
          <a:xfrm>
            <a:off x="6255328" y="5175162"/>
            <a:ext cx="893618" cy="5100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3" name="Picture 12" descr="A blue and green logo&#10;&#10;Description automatically generated">
            <a:extLst>
              <a:ext uri="{FF2B5EF4-FFF2-40B4-BE49-F238E27FC236}">
                <a16:creationId xmlns:a16="http://schemas.microsoft.com/office/drawing/2014/main" id="{E0107A4F-7331-39DB-2186-386003ED3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7661" y="1137498"/>
            <a:ext cx="3446906" cy="1189181"/>
          </a:xfrm>
          <a:prstGeom prst="rect">
            <a:avLst/>
          </a:prstGeom>
        </p:spPr>
      </p:pic>
    </p:spTree>
    <p:extLst>
      <p:ext uri="{BB962C8B-B14F-4D97-AF65-F5344CB8AC3E}">
        <p14:creationId xmlns:p14="http://schemas.microsoft.com/office/powerpoint/2010/main" val="1898525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D8D1019-4C29-473D-8C7F-8172FDE3F4DF}"/>
              </a:ext>
            </a:extLst>
          </p:cNvPr>
          <p:cNvSpPr>
            <a:spLocks noGrp="1"/>
          </p:cNvSpPr>
          <p:nvPr>
            <p:ph type="title"/>
          </p:nvPr>
        </p:nvSpPr>
        <p:spPr>
          <a:xfrm>
            <a:off x="628650" y="432447"/>
            <a:ext cx="7886700" cy="820799"/>
          </a:xfrm>
        </p:spPr>
        <p:txBody>
          <a:bodyPr/>
          <a:lstStyle>
            <a:lvl1pPr algn="l">
              <a:defRPr b="1">
                <a:solidFill>
                  <a:srgbClr val="18406A"/>
                </a:solidFill>
              </a:defRPr>
            </a:lvl1pPr>
          </a:lstStyle>
          <a:p>
            <a:r>
              <a:rPr lang="en-US" dirty="0"/>
              <a:t>Click to edit Master title style</a:t>
            </a:r>
            <a:endParaRPr lang="en-GB" dirty="0"/>
          </a:p>
        </p:txBody>
      </p:sp>
      <p:sp>
        <p:nvSpPr>
          <p:cNvPr id="6" name="Content Placeholder 3">
            <a:extLst>
              <a:ext uri="{FF2B5EF4-FFF2-40B4-BE49-F238E27FC236}">
                <a16:creationId xmlns:a16="http://schemas.microsoft.com/office/drawing/2014/main" id="{EB718D6A-73B7-473E-83C4-5C7951266AFF}"/>
              </a:ext>
            </a:extLst>
          </p:cNvPr>
          <p:cNvSpPr>
            <a:spLocks noGrp="1"/>
          </p:cNvSpPr>
          <p:nvPr>
            <p:ph sz="half" idx="2"/>
          </p:nvPr>
        </p:nvSpPr>
        <p:spPr>
          <a:xfrm>
            <a:off x="628650" y="1408343"/>
            <a:ext cx="7886700" cy="3093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8" name="Straight Connector 7">
            <a:extLst>
              <a:ext uri="{FF2B5EF4-FFF2-40B4-BE49-F238E27FC236}">
                <a16:creationId xmlns:a16="http://schemas.microsoft.com/office/drawing/2014/main" id="{4B6C3B13-8364-4233-A469-CADE4ECC026D}"/>
              </a:ext>
            </a:extLst>
          </p:cNvPr>
          <p:cNvCxnSpPr>
            <a:cxnSpLocks/>
          </p:cNvCxnSpPr>
          <p:nvPr userDrawn="1"/>
        </p:nvCxnSpPr>
        <p:spPr>
          <a:xfrm>
            <a:off x="0" y="1227211"/>
            <a:ext cx="3429000" cy="0"/>
          </a:xfrm>
          <a:prstGeom prst="line">
            <a:avLst/>
          </a:prstGeom>
          <a:ln w="60325" cap="rnd">
            <a:solidFill>
              <a:srgbClr val="5985B2"/>
            </a:solidFill>
            <a:round/>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E7B51137-5682-D5EE-36A8-D47F76EFAE77}"/>
              </a:ext>
            </a:extLst>
          </p:cNvPr>
          <p:cNvSpPr>
            <a:spLocks noGrp="1"/>
          </p:cNvSpPr>
          <p:nvPr>
            <p:ph type="ftr" sz="quarter" idx="10"/>
          </p:nvPr>
        </p:nvSpPr>
        <p:spPr/>
        <p:txBody>
          <a:bodyPr/>
          <a:lstStyle/>
          <a:p>
            <a:endParaRPr lang="en-GB" dirty="0"/>
          </a:p>
        </p:txBody>
      </p:sp>
      <p:sp>
        <p:nvSpPr>
          <p:cNvPr id="12" name="Slide Number Placeholder 11">
            <a:extLst>
              <a:ext uri="{FF2B5EF4-FFF2-40B4-BE49-F238E27FC236}">
                <a16:creationId xmlns:a16="http://schemas.microsoft.com/office/drawing/2014/main" id="{FF018B28-4A99-42D3-780C-35C569A5F75C}"/>
              </a:ext>
            </a:extLst>
          </p:cNvPr>
          <p:cNvSpPr>
            <a:spLocks noGrp="1"/>
          </p:cNvSpPr>
          <p:nvPr>
            <p:ph type="sldNum" sz="quarter" idx="11"/>
          </p:nvPr>
        </p:nvSpPr>
        <p:spPr/>
        <p:txBody>
          <a:body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163769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D4E338-50FF-4FC5-9FD3-6C6EA723BB16}"/>
              </a:ext>
            </a:extLst>
          </p:cNvPr>
          <p:cNvSpPr>
            <a:spLocks noGrp="1"/>
          </p:cNvSpPr>
          <p:nvPr>
            <p:ph type="dt" sz="half" idx="10"/>
          </p:nvPr>
        </p:nvSpPr>
        <p:spPr>
          <a:xfrm>
            <a:off x="628650" y="4767263"/>
            <a:ext cx="2057400" cy="273844"/>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FEE4B492-C740-4658-94FF-142A3EB80F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104431F-2D73-4A03-83D6-727DC2867B06}"/>
              </a:ext>
            </a:extLst>
          </p:cNvPr>
          <p:cNvSpPr>
            <a:spLocks noGrp="1"/>
          </p:cNvSpPr>
          <p:nvPr>
            <p:ph type="sldNum" sz="quarter" idx="12"/>
          </p:nvPr>
        </p:nvSpPr>
        <p:spPr/>
        <p:txBody>
          <a:bodyPr/>
          <a:lstStyle/>
          <a:p>
            <a:fld id="{523AD30E-D14B-4ADB-B848-1EFC0ADE3CB8}" type="slidenum">
              <a:rPr lang="en-US" smtClean="0"/>
              <a:t>‹#›</a:t>
            </a:fld>
            <a:endParaRPr lang="en-US" dirty="0"/>
          </a:p>
        </p:txBody>
      </p:sp>
      <p:sp>
        <p:nvSpPr>
          <p:cNvPr id="6" name="Title 1">
            <a:extLst>
              <a:ext uri="{FF2B5EF4-FFF2-40B4-BE49-F238E27FC236}">
                <a16:creationId xmlns:a16="http://schemas.microsoft.com/office/drawing/2014/main" id="{58DC4507-2F22-4EC9-8611-3E2DB45DD75C}"/>
              </a:ext>
            </a:extLst>
          </p:cNvPr>
          <p:cNvSpPr>
            <a:spLocks noGrp="1"/>
          </p:cNvSpPr>
          <p:nvPr>
            <p:ph type="ctrTitle"/>
          </p:nvPr>
        </p:nvSpPr>
        <p:spPr>
          <a:xfrm>
            <a:off x="792218" y="2449392"/>
            <a:ext cx="7559565" cy="973844"/>
          </a:xfrm>
        </p:spPr>
        <p:txBody>
          <a:bodyPr anchor="b">
            <a:noAutofit/>
          </a:bodyPr>
          <a:lstStyle>
            <a:lvl1pPr algn="ctr">
              <a:defRPr sz="4050" b="1">
                <a:solidFill>
                  <a:srgbClr val="00A79D"/>
                </a:solidFill>
              </a:defRPr>
            </a:lvl1pPr>
          </a:lstStyle>
          <a:p>
            <a:r>
              <a:rPr lang="en-US" dirty="0"/>
              <a:t>Click to edit Master title style</a:t>
            </a:r>
            <a:endParaRPr lang="en-GB" dirty="0"/>
          </a:p>
        </p:txBody>
      </p:sp>
      <p:sp>
        <p:nvSpPr>
          <p:cNvPr id="7" name="Subtitle 2">
            <a:extLst>
              <a:ext uri="{FF2B5EF4-FFF2-40B4-BE49-F238E27FC236}">
                <a16:creationId xmlns:a16="http://schemas.microsoft.com/office/drawing/2014/main" id="{111FB95B-9E75-4256-AC50-FAAF34FF5223}"/>
              </a:ext>
            </a:extLst>
          </p:cNvPr>
          <p:cNvSpPr>
            <a:spLocks noGrp="1"/>
          </p:cNvSpPr>
          <p:nvPr>
            <p:ph type="subTitle" idx="1"/>
          </p:nvPr>
        </p:nvSpPr>
        <p:spPr>
          <a:xfrm>
            <a:off x="1160486" y="3460125"/>
            <a:ext cx="6823028" cy="782700"/>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grpSp>
        <p:nvGrpSpPr>
          <p:cNvPr id="12" name="Group 11">
            <a:extLst>
              <a:ext uri="{FF2B5EF4-FFF2-40B4-BE49-F238E27FC236}">
                <a16:creationId xmlns:a16="http://schemas.microsoft.com/office/drawing/2014/main" id="{DAA72E3B-0628-4EEB-B0CB-8F987F2E8DA4}"/>
              </a:ext>
            </a:extLst>
          </p:cNvPr>
          <p:cNvGrpSpPr/>
          <p:nvPr userDrawn="1"/>
        </p:nvGrpSpPr>
        <p:grpSpPr>
          <a:xfrm>
            <a:off x="7663303" y="2607490"/>
            <a:ext cx="1512116" cy="2546890"/>
            <a:chOff x="10623586" y="4230791"/>
            <a:chExt cx="1568415" cy="2641715"/>
          </a:xfrm>
          <a:solidFill>
            <a:srgbClr val="93C8C4">
              <a:alpha val="24706"/>
            </a:srgbClr>
          </a:solidFill>
        </p:grpSpPr>
        <p:sp>
          <p:nvSpPr>
            <p:cNvPr id="14" name="Freeform: Shape 13">
              <a:extLst>
                <a:ext uri="{FF2B5EF4-FFF2-40B4-BE49-F238E27FC236}">
                  <a16:creationId xmlns:a16="http://schemas.microsoft.com/office/drawing/2014/main" id="{5CA11250-0042-4CA0-B1E6-E9BB99FB0844}"/>
                </a:ext>
              </a:extLst>
            </p:cNvPr>
            <p:cNvSpPr/>
            <p:nvPr/>
          </p:nvSpPr>
          <p:spPr>
            <a:xfrm>
              <a:off x="11071822" y="4230791"/>
              <a:ext cx="1120179" cy="2240360"/>
            </a:xfrm>
            <a:custGeom>
              <a:avLst/>
              <a:gdLst>
                <a:gd name="connsiteX0" fmla="*/ 1120179 w 1120179"/>
                <a:gd name="connsiteY0" fmla="*/ 0 h 2240360"/>
                <a:gd name="connsiteX1" fmla="*/ 1120179 w 1120179"/>
                <a:gd name="connsiteY1" fmla="*/ 2240360 h 2240360"/>
                <a:gd name="connsiteX2" fmla="*/ 0 w 1120179"/>
                <a:gd name="connsiteY2" fmla="*/ 1120180 h 2240360"/>
              </a:gdLst>
              <a:ahLst/>
              <a:cxnLst>
                <a:cxn ang="0">
                  <a:pos x="connsiteX0" y="connsiteY0"/>
                </a:cxn>
                <a:cxn ang="0">
                  <a:pos x="connsiteX1" y="connsiteY1"/>
                </a:cxn>
                <a:cxn ang="0">
                  <a:pos x="connsiteX2" y="connsiteY2"/>
                </a:cxn>
              </a:cxnLst>
              <a:rect l="l" t="t" r="r" b="b"/>
              <a:pathLst>
                <a:path w="1120179" h="2240360">
                  <a:moveTo>
                    <a:pt x="1120179" y="0"/>
                  </a:moveTo>
                  <a:lnTo>
                    <a:pt x="1120179" y="2240360"/>
                  </a:lnTo>
                  <a:lnTo>
                    <a:pt x="0" y="112018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5" name="Freeform: Shape 14">
              <a:extLst>
                <a:ext uri="{FF2B5EF4-FFF2-40B4-BE49-F238E27FC236}">
                  <a16:creationId xmlns:a16="http://schemas.microsoft.com/office/drawing/2014/main" id="{A53F273C-5F6B-41FA-9CA9-557402BB675A}"/>
                </a:ext>
              </a:extLst>
            </p:cNvPr>
            <p:cNvSpPr/>
            <p:nvPr/>
          </p:nvSpPr>
          <p:spPr>
            <a:xfrm>
              <a:off x="10623586" y="4632146"/>
              <a:ext cx="1568414" cy="2225855"/>
            </a:xfrm>
            <a:custGeom>
              <a:avLst/>
              <a:gdLst>
                <a:gd name="connsiteX0" fmla="*/ 1568414 w 1568414"/>
                <a:gd name="connsiteY0" fmla="*/ 0 h 2225855"/>
                <a:gd name="connsiteX1" fmla="*/ 1568414 w 1568414"/>
                <a:gd name="connsiteY1" fmla="*/ 2225855 h 2225855"/>
                <a:gd name="connsiteX2" fmla="*/ 657441 w 1568414"/>
                <a:gd name="connsiteY2" fmla="*/ 2225855 h 2225855"/>
                <a:gd name="connsiteX3" fmla="*/ 0 w 1568414"/>
                <a:gd name="connsiteY3" fmla="*/ 1568414 h 2225855"/>
              </a:gdLst>
              <a:ahLst/>
              <a:cxnLst>
                <a:cxn ang="0">
                  <a:pos x="connsiteX0" y="connsiteY0"/>
                </a:cxn>
                <a:cxn ang="0">
                  <a:pos x="connsiteX1" y="connsiteY1"/>
                </a:cxn>
                <a:cxn ang="0">
                  <a:pos x="connsiteX2" y="connsiteY2"/>
                </a:cxn>
                <a:cxn ang="0">
                  <a:pos x="connsiteX3" y="connsiteY3"/>
                </a:cxn>
              </a:cxnLst>
              <a:rect l="l" t="t" r="r" b="b"/>
              <a:pathLst>
                <a:path w="1568414" h="2225855">
                  <a:moveTo>
                    <a:pt x="1568414" y="0"/>
                  </a:moveTo>
                  <a:lnTo>
                    <a:pt x="1568414" y="2225855"/>
                  </a:lnTo>
                  <a:lnTo>
                    <a:pt x="657441" y="2225855"/>
                  </a:lnTo>
                  <a:lnTo>
                    <a:pt x="0" y="15684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6" name="Freeform: Shape 15">
              <a:extLst>
                <a:ext uri="{FF2B5EF4-FFF2-40B4-BE49-F238E27FC236}">
                  <a16:creationId xmlns:a16="http://schemas.microsoft.com/office/drawing/2014/main" id="{ACF01270-65BD-4233-A0AB-52F5E3F0FF80}"/>
                </a:ext>
              </a:extLst>
            </p:cNvPr>
            <p:cNvSpPr/>
            <p:nvPr/>
          </p:nvSpPr>
          <p:spPr>
            <a:xfrm>
              <a:off x="11225814" y="4962244"/>
              <a:ext cx="966187" cy="1910262"/>
            </a:xfrm>
            <a:custGeom>
              <a:avLst/>
              <a:gdLst>
                <a:gd name="connsiteX0" fmla="*/ 966187 w 966187"/>
                <a:gd name="connsiteY0" fmla="*/ 0 h 1910262"/>
                <a:gd name="connsiteX1" fmla="*/ 966187 w 966187"/>
                <a:gd name="connsiteY1" fmla="*/ 1910262 h 1910262"/>
                <a:gd name="connsiteX2" fmla="*/ 944074 w 966187"/>
                <a:gd name="connsiteY2" fmla="*/ 1910262 h 1910262"/>
                <a:gd name="connsiteX3" fmla="*/ 0 w 966187"/>
                <a:gd name="connsiteY3" fmla="*/ 966187 h 1910262"/>
              </a:gdLst>
              <a:ahLst/>
              <a:cxnLst>
                <a:cxn ang="0">
                  <a:pos x="connsiteX0" y="connsiteY0"/>
                </a:cxn>
                <a:cxn ang="0">
                  <a:pos x="connsiteX1" y="connsiteY1"/>
                </a:cxn>
                <a:cxn ang="0">
                  <a:pos x="connsiteX2" y="connsiteY2"/>
                </a:cxn>
                <a:cxn ang="0">
                  <a:pos x="connsiteX3" y="connsiteY3"/>
                </a:cxn>
              </a:cxnLst>
              <a:rect l="l" t="t" r="r" b="b"/>
              <a:pathLst>
                <a:path w="966187" h="1910262">
                  <a:moveTo>
                    <a:pt x="966187" y="0"/>
                  </a:moveTo>
                  <a:lnTo>
                    <a:pt x="966187" y="1910262"/>
                  </a:lnTo>
                  <a:lnTo>
                    <a:pt x="944074" y="1910262"/>
                  </a:lnTo>
                  <a:lnTo>
                    <a:pt x="0" y="9661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7" name="Freeform: Shape 16">
              <a:extLst>
                <a:ext uri="{FF2B5EF4-FFF2-40B4-BE49-F238E27FC236}">
                  <a16:creationId xmlns:a16="http://schemas.microsoft.com/office/drawing/2014/main" id="{39D2311C-E313-47FE-BC04-FDD8EAF52333}"/>
                </a:ext>
              </a:extLst>
            </p:cNvPr>
            <p:cNvSpPr/>
            <p:nvPr/>
          </p:nvSpPr>
          <p:spPr>
            <a:xfrm>
              <a:off x="12015005" y="5751438"/>
              <a:ext cx="176995" cy="353990"/>
            </a:xfrm>
            <a:custGeom>
              <a:avLst/>
              <a:gdLst>
                <a:gd name="connsiteX0" fmla="*/ 176995 w 176995"/>
                <a:gd name="connsiteY0" fmla="*/ 0 h 353990"/>
                <a:gd name="connsiteX1" fmla="*/ 176995 w 176995"/>
                <a:gd name="connsiteY1" fmla="*/ 353990 h 353990"/>
                <a:gd name="connsiteX2" fmla="*/ 0 w 176995"/>
                <a:gd name="connsiteY2" fmla="*/ 176995 h 353990"/>
              </a:gdLst>
              <a:ahLst/>
              <a:cxnLst>
                <a:cxn ang="0">
                  <a:pos x="connsiteX0" y="connsiteY0"/>
                </a:cxn>
                <a:cxn ang="0">
                  <a:pos x="connsiteX1" y="connsiteY1"/>
                </a:cxn>
                <a:cxn ang="0">
                  <a:pos x="connsiteX2" y="connsiteY2"/>
                </a:cxn>
              </a:cxnLst>
              <a:rect l="l" t="t" r="r" b="b"/>
              <a:pathLst>
                <a:path w="176995" h="353990">
                  <a:moveTo>
                    <a:pt x="176995" y="0"/>
                  </a:moveTo>
                  <a:lnTo>
                    <a:pt x="176995" y="353990"/>
                  </a:lnTo>
                  <a:lnTo>
                    <a:pt x="0" y="17699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grpSp>
      <p:grpSp>
        <p:nvGrpSpPr>
          <p:cNvPr id="18" name="Group 17">
            <a:extLst>
              <a:ext uri="{FF2B5EF4-FFF2-40B4-BE49-F238E27FC236}">
                <a16:creationId xmlns:a16="http://schemas.microsoft.com/office/drawing/2014/main" id="{88A0E4D7-AC5A-4FE7-AB00-337ED68F0958}"/>
              </a:ext>
            </a:extLst>
          </p:cNvPr>
          <p:cNvGrpSpPr/>
          <p:nvPr userDrawn="1"/>
        </p:nvGrpSpPr>
        <p:grpSpPr>
          <a:xfrm>
            <a:off x="7982204" y="3173094"/>
            <a:ext cx="1176311" cy="1981286"/>
            <a:chOff x="10623586" y="4230791"/>
            <a:chExt cx="1568415" cy="2641715"/>
          </a:xfrm>
          <a:solidFill>
            <a:srgbClr val="93C8C4">
              <a:alpha val="24706"/>
            </a:srgbClr>
          </a:solidFill>
        </p:grpSpPr>
        <p:sp>
          <p:nvSpPr>
            <p:cNvPr id="19" name="Freeform: Shape 18">
              <a:extLst>
                <a:ext uri="{FF2B5EF4-FFF2-40B4-BE49-F238E27FC236}">
                  <a16:creationId xmlns:a16="http://schemas.microsoft.com/office/drawing/2014/main" id="{09EFC029-7C71-4DB4-A821-DE86B4FF6526}"/>
                </a:ext>
              </a:extLst>
            </p:cNvPr>
            <p:cNvSpPr/>
            <p:nvPr/>
          </p:nvSpPr>
          <p:spPr>
            <a:xfrm>
              <a:off x="10623586" y="4632146"/>
              <a:ext cx="1568414" cy="2225855"/>
            </a:xfrm>
            <a:custGeom>
              <a:avLst/>
              <a:gdLst>
                <a:gd name="connsiteX0" fmla="*/ 1568414 w 1568414"/>
                <a:gd name="connsiteY0" fmla="*/ 0 h 2225855"/>
                <a:gd name="connsiteX1" fmla="*/ 1568414 w 1568414"/>
                <a:gd name="connsiteY1" fmla="*/ 2225855 h 2225855"/>
                <a:gd name="connsiteX2" fmla="*/ 657441 w 1568414"/>
                <a:gd name="connsiteY2" fmla="*/ 2225855 h 2225855"/>
                <a:gd name="connsiteX3" fmla="*/ 0 w 1568414"/>
                <a:gd name="connsiteY3" fmla="*/ 1568414 h 2225855"/>
              </a:gdLst>
              <a:ahLst/>
              <a:cxnLst>
                <a:cxn ang="0">
                  <a:pos x="connsiteX0" y="connsiteY0"/>
                </a:cxn>
                <a:cxn ang="0">
                  <a:pos x="connsiteX1" y="connsiteY1"/>
                </a:cxn>
                <a:cxn ang="0">
                  <a:pos x="connsiteX2" y="connsiteY2"/>
                </a:cxn>
                <a:cxn ang="0">
                  <a:pos x="connsiteX3" y="connsiteY3"/>
                </a:cxn>
              </a:cxnLst>
              <a:rect l="l" t="t" r="r" b="b"/>
              <a:pathLst>
                <a:path w="1568414" h="2225855">
                  <a:moveTo>
                    <a:pt x="1568414" y="0"/>
                  </a:moveTo>
                  <a:lnTo>
                    <a:pt x="1568414" y="2225855"/>
                  </a:lnTo>
                  <a:lnTo>
                    <a:pt x="657441" y="2225855"/>
                  </a:lnTo>
                  <a:lnTo>
                    <a:pt x="0" y="15684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0" name="Freeform: Shape 19">
              <a:extLst>
                <a:ext uri="{FF2B5EF4-FFF2-40B4-BE49-F238E27FC236}">
                  <a16:creationId xmlns:a16="http://schemas.microsoft.com/office/drawing/2014/main" id="{6B0832D2-E2E7-4ED1-8594-9FC8AB697912}"/>
                </a:ext>
              </a:extLst>
            </p:cNvPr>
            <p:cNvSpPr/>
            <p:nvPr/>
          </p:nvSpPr>
          <p:spPr>
            <a:xfrm>
              <a:off x="11225814" y="4962244"/>
              <a:ext cx="966187" cy="1910262"/>
            </a:xfrm>
            <a:custGeom>
              <a:avLst/>
              <a:gdLst>
                <a:gd name="connsiteX0" fmla="*/ 966187 w 966187"/>
                <a:gd name="connsiteY0" fmla="*/ 0 h 1910262"/>
                <a:gd name="connsiteX1" fmla="*/ 966187 w 966187"/>
                <a:gd name="connsiteY1" fmla="*/ 1910262 h 1910262"/>
                <a:gd name="connsiteX2" fmla="*/ 944074 w 966187"/>
                <a:gd name="connsiteY2" fmla="*/ 1910262 h 1910262"/>
                <a:gd name="connsiteX3" fmla="*/ 0 w 966187"/>
                <a:gd name="connsiteY3" fmla="*/ 966187 h 1910262"/>
              </a:gdLst>
              <a:ahLst/>
              <a:cxnLst>
                <a:cxn ang="0">
                  <a:pos x="connsiteX0" y="connsiteY0"/>
                </a:cxn>
                <a:cxn ang="0">
                  <a:pos x="connsiteX1" y="connsiteY1"/>
                </a:cxn>
                <a:cxn ang="0">
                  <a:pos x="connsiteX2" y="connsiteY2"/>
                </a:cxn>
                <a:cxn ang="0">
                  <a:pos x="connsiteX3" y="connsiteY3"/>
                </a:cxn>
              </a:cxnLst>
              <a:rect l="l" t="t" r="r" b="b"/>
              <a:pathLst>
                <a:path w="966187" h="1910262">
                  <a:moveTo>
                    <a:pt x="966187" y="0"/>
                  </a:moveTo>
                  <a:lnTo>
                    <a:pt x="966187" y="1910262"/>
                  </a:lnTo>
                  <a:lnTo>
                    <a:pt x="944074" y="1910262"/>
                  </a:lnTo>
                  <a:lnTo>
                    <a:pt x="0" y="9661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1" name="Freeform: Shape 20">
              <a:extLst>
                <a:ext uri="{FF2B5EF4-FFF2-40B4-BE49-F238E27FC236}">
                  <a16:creationId xmlns:a16="http://schemas.microsoft.com/office/drawing/2014/main" id="{517EE9CF-8B8B-45A0-8CA1-66F5B927D79F}"/>
                </a:ext>
              </a:extLst>
            </p:cNvPr>
            <p:cNvSpPr/>
            <p:nvPr/>
          </p:nvSpPr>
          <p:spPr>
            <a:xfrm>
              <a:off x="11071822" y="4230791"/>
              <a:ext cx="1120179" cy="2240360"/>
            </a:xfrm>
            <a:custGeom>
              <a:avLst/>
              <a:gdLst>
                <a:gd name="connsiteX0" fmla="*/ 1120179 w 1120179"/>
                <a:gd name="connsiteY0" fmla="*/ 0 h 2240360"/>
                <a:gd name="connsiteX1" fmla="*/ 1120179 w 1120179"/>
                <a:gd name="connsiteY1" fmla="*/ 2240360 h 2240360"/>
                <a:gd name="connsiteX2" fmla="*/ 0 w 1120179"/>
                <a:gd name="connsiteY2" fmla="*/ 1120180 h 2240360"/>
              </a:gdLst>
              <a:ahLst/>
              <a:cxnLst>
                <a:cxn ang="0">
                  <a:pos x="connsiteX0" y="connsiteY0"/>
                </a:cxn>
                <a:cxn ang="0">
                  <a:pos x="connsiteX1" y="connsiteY1"/>
                </a:cxn>
                <a:cxn ang="0">
                  <a:pos x="connsiteX2" y="connsiteY2"/>
                </a:cxn>
              </a:cxnLst>
              <a:rect l="l" t="t" r="r" b="b"/>
              <a:pathLst>
                <a:path w="1120179" h="2240360">
                  <a:moveTo>
                    <a:pt x="1120179" y="0"/>
                  </a:moveTo>
                  <a:lnTo>
                    <a:pt x="1120179" y="2240360"/>
                  </a:lnTo>
                  <a:lnTo>
                    <a:pt x="0" y="112018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2" name="Freeform: Shape 21">
              <a:extLst>
                <a:ext uri="{FF2B5EF4-FFF2-40B4-BE49-F238E27FC236}">
                  <a16:creationId xmlns:a16="http://schemas.microsoft.com/office/drawing/2014/main" id="{D124C51F-7446-4735-BB24-D7902D34E6F1}"/>
                </a:ext>
              </a:extLst>
            </p:cNvPr>
            <p:cNvSpPr/>
            <p:nvPr/>
          </p:nvSpPr>
          <p:spPr>
            <a:xfrm>
              <a:off x="12015005" y="5751438"/>
              <a:ext cx="176995" cy="353990"/>
            </a:xfrm>
            <a:custGeom>
              <a:avLst/>
              <a:gdLst>
                <a:gd name="connsiteX0" fmla="*/ 176995 w 176995"/>
                <a:gd name="connsiteY0" fmla="*/ 0 h 353990"/>
                <a:gd name="connsiteX1" fmla="*/ 176995 w 176995"/>
                <a:gd name="connsiteY1" fmla="*/ 353990 h 353990"/>
                <a:gd name="connsiteX2" fmla="*/ 0 w 176995"/>
                <a:gd name="connsiteY2" fmla="*/ 176995 h 353990"/>
              </a:gdLst>
              <a:ahLst/>
              <a:cxnLst>
                <a:cxn ang="0">
                  <a:pos x="connsiteX0" y="connsiteY0"/>
                </a:cxn>
                <a:cxn ang="0">
                  <a:pos x="connsiteX1" y="connsiteY1"/>
                </a:cxn>
                <a:cxn ang="0">
                  <a:pos x="connsiteX2" y="connsiteY2"/>
                </a:cxn>
              </a:cxnLst>
              <a:rect l="l" t="t" r="r" b="b"/>
              <a:pathLst>
                <a:path w="176995" h="353990">
                  <a:moveTo>
                    <a:pt x="176995" y="0"/>
                  </a:moveTo>
                  <a:lnTo>
                    <a:pt x="176995" y="353990"/>
                  </a:lnTo>
                  <a:lnTo>
                    <a:pt x="0" y="17699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grpSp>
      <p:grpSp>
        <p:nvGrpSpPr>
          <p:cNvPr id="23" name="Group 22">
            <a:extLst>
              <a:ext uri="{FF2B5EF4-FFF2-40B4-BE49-F238E27FC236}">
                <a16:creationId xmlns:a16="http://schemas.microsoft.com/office/drawing/2014/main" id="{664F1B82-C1D1-470D-85A3-763FC9279376}"/>
              </a:ext>
            </a:extLst>
          </p:cNvPr>
          <p:cNvGrpSpPr/>
          <p:nvPr userDrawn="1"/>
        </p:nvGrpSpPr>
        <p:grpSpPr>
          <a:xfrm flipH="1" flipV="1">
            <a:off x="1" y="-33413"/>
            <a:ext cx="1160486" cy="1954632"/>
            <a:chOff x="10623586" y="4230791"/>
            <a:chExt cx="1568415" cy="2641715"/>
          </a:xfrm>
          <a:solidFill>
            <a:srgbClr val="93C8C4">
              <a:alpha val="25098"/>
            </a:srgbClr>
          </a:solidFill>
        </p:grpSpPr>
        <p:sp>
          <p:nvSpPr>
            <p:cNvPr id="24" name="Freeform: Shape 23">
              <a:extLst>
                <a:ext uri="{FF2B5EF4-FFF2-40B4-BE49-F238E27FC236}">
                  <a16:creationId xmlns:a16="http://schemas.microsoft.com/office/drawing/2014/main" id="{C952287A-42CE-4DE3-B958-2899AE122A39}"/>
                </a:ext>
              </a:extLst>
            </p:cNvPr>
            <p:cNvSpPr/>
            <p:nvPr/>
          </p:nvSpPr>
          <p:spPr>
            <a:xfrm>
              <a:off x="10623586" y="4632146"/>
              <a:ext cx="1568414" cy="2225855"/>
            </a:xfrm>
            <a:custGeom>
              <a:avLst/>
              <a:gdLst>
                <a:gd name="connsiteX0" fmla="*/ 1568414 w 1568414"/>
                <a:gd name="connsiteY0" fmla="*/ 0 h 2225855"/>
                <a:gd name="connsiteX1" fmla="*/ 1568414 w 1568414"/>
                <a:gd name="connsiteY1" fmla="*/ 2225855 h 2225855"/>
                <a:gd name="connsiteX2" fmla="*/ 657441 w 1568414"/>
                <a:gd name="connsiteY2" fmla="*/ 2225855 h 2225855"/>
                <a:gd name="connsiteX3" fmla="*/ 0 w 1568414"/>
                <a:gd name="connsiteY3" fmla="*/ 1568414 h 2225855"/>
              </a:gdLst>
              <a:ahLst/>
              <a:cxnLst>
                <a:cxn ang="0">
                  <a:pos x="connsiteX0" y="connsiteY0"/>
                </a:cxn>
                <a:cxn ang="0">
                  <a:pos x="connsiteX1" y="connsiteY1"/>
                </a:cxn>
                <a:cxn ang="0">
                  <a:pos x="connsiteX2" y="connsiteY2"/>
                </a:cxn>
                <a:cxn ang="0">
                  <a:pos x="connsiteX3" y="connsiteY3"/>
                </a:cxn>
              </a:cxnLst>
              <a:rect l="l" t="t" r="r" b="b"/>
              <a:pathLst>
                <a:path w="1568414" h="2225855">
                  <a:moveTo>
                    <a:pt x="1568414" y="0"/>
                  </a:moveTo>
                  <a:lnTo>
                    <a:pt x="1568414" y="2225855"/>
                  </a:lnTo>
                  <a:lnTo>
                    <a:pt x="657441" y="2225855"/>
                  </a:lnTo>
                  <a:lnTo>
                    <a:pt x="0" y="15684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5" name="Freeform: Shape 24">
              <a:extLst>
                <a:ext uri="{FF2B5EF4-FFF2-40B4-BE49-F238E27FC236}">
                  <a16:creationId xmlns:a16="http://schemas.microsoft.com/office/drawing/2014/main" id="{B30080FD-986D-4386-ADD1-45E1382B8999}"/>
                </a:ext>
              </a:extLst>
            </p:cNvPr>
            <p:cNvSpPr/>
            <p:nvPr/>
          </p:nvSpPr>
          <p:spPr>
            <a:xfrm>
              <a:off x="11225814" y="4962244"/>
              <a:ext cx="966187" cy="1910262"/>
            </a:xfrm>
            <a:custGeom>
              <a:avLst/>
              <a:gdLst>
                <a:gd name="connsiteX0" fmla="*/ 966187 w 966187"/>
                <a:gd name="connsiteY0" fmla="*/ 0 h 1910262"/>
                <a:gd name="connsiteX1" fmla="*/ 966187 w 966187"/>
                <a:gd name="connsiteY1" fmla="*/ 1910262 h 1910262"/>
                <a:gd name="connsiteX2" fmla="*/ 944074 w 966187"/>
                <a:gd name="connsiteY2" fmla="*/ 1910262 h 1910262"/>
                <a:gd name="connsiteX3" fmla="*/ 0 w 966187"/>
                <a:gd name="connsiteY3" fmla="*/ 966187 h 1910262"/>
              </a:gdLst>
              <a:ahLst/>
              <a:cxnLst>
                <a:cxn ang="0">
                  <a:pos x="connsiteX0" y="connsiteY0"/>
                </a:cxn>
                <a:cxn ang="0">
                  <a:pos x="connsiteX1" y="connsiteY1"/>
                </a:cxn>
                <a:cxn ang="0">
                  <a:pos x="connsiteX2" y="connsiteY2"/>
                </a:cxn>
                <a:cxn ang="0">
                  <a:pos x="connsiteX3" y="connsiteY3"/>
                </a:cxn>
              </a:cxnLst>
              <a:rect l="l" t="t" r="r" b="b"/>
              <a:pathLst>
                <a:path w="966187" h="1910262">
                  <a:moveTo>
                    <a:pt x="966187" y="0"/>
                  </a:moveTo>
                  <a:lnTo>
                    <a:pt x="966187" y="1910262"/>
                  </a:lnTo>
                  <a:lnTo>
                    <a:pt x="944074" y="1910262"/>
                  </a:lnTo>
                  <a:lnTo>
                    <a:pt x="0" y="9661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6" name="Freeform: Shape 25">
              <a:extLst>
                <a:ext uri="{FF2B5EF4-FFF2-40B4-BE49-F238E27FC236}">
                  <a16:creationId xmlns:a16="http://schemas.microsoft.com/office/drawing/2014/main" id="{1273D6B9-E615-4E56-9BF5-B075B3214027}"/>
                </a:ext>
              </a:extLst>
            </p:cNvPr>
            <p:cNvSpPr/>
            <p:nvPr/>
          </p:nvSpPr>
          <p:spPr>
            <a:xfrm>
              <a:off x="11071822" y="4230791"/>
              <a:ext cx="1120179" cy="2240360"/>
            </a:xfrm>
            <a:custGeom>
              <a:avLst/>
              <a:gdLst>
                <a:gd name="connsiteX0" fmla="*/ 1120179 w 1120179"/>
                <a:gd name="connsiteY0" fmla="*/ 0 h 2240360"/>
                <a:gd name="connsiteX1" fmla="*/ 1120179 w 1120179"/>
                <a:gd name="connsiteY1" fmla="*/ 2240360 h 2240360"/>
                <a:gd name="connsiteX2" fmla="*/ 0 w 1120179"/>
                <a:gd name="connsiteY2" fmla="*/ 1120180 h 2240360"/>
              </a:gdLst>
              <a:ahLst/>
              <a:cxnLst>
                <a:cxn ang="0">
                  <a:pos x="connsiteX0" y="connsiteY0"/>
                </a:cxn>
                <a:cxn ang="0">
                  <a:pos x="connsiteX1" y="connsiteY1"/>
                </a:cxn>
                <a:cxn ang="0">
                  <a:pos x="connsiteX2" y="connsiteY2"/>
                </a:cxn>
              </a:cxnLst>
              <a:rect l="l" t="t" r="r" b="b"/>
              <a:pathLst>
                <a:path w="1120179" h="2240360">
                  <a:moveTo>
                    <a:pt x="1120179" y="0"/>
                  </a:moveTo>
                  <a:lnTo>
                    <a:pt x="1120179" y="2240360"/>
                  </a:lnTo>
                  <a:lnTo>
                    <a:pt x="0" y="112018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7" name="Freeform: Shape 26">
              <a:extLst>
                <a:ext uri="{FF2B5EF4-FFF2-40B4-BE49-F238E27FC236}">
                  <a16:creationId xmlns:a16="http://schemas.microsoft.com/office/drawing/2014/main" id="{D5EFB7B0-5BFD-48AF-82EC-3059199DBC42}"/>
                </a:ext>
              </a:extLst>
            </p:cNvPr>
            <p:cNvSpPr/>
            <p:nvPr/>
          </p:nvSpPr>
          <p:spPr>
            <a:xfrm>
              <a:off x="12015005" y="5751438"/>
              <a:ext cx="176995" cy="353990"/>
            </a:xfrm>
            <a:custGeom>
              <a:avLst/>
              <a:gdLst>
                <a:gd name="connsiteX0" fmla="*/ 176995 w 176995"/>
                <a:gd name="connsiteY0" fmla="*/ 0 h 353990"/>
                <a:gd name="connsiteX1" fmla="*/ 176995 w 176995"/>
                <a:gd name="connsiteY1" fmla="*/ 353990 h 353990"/>
                <a:gd name="connsiteX2" fmla="*/ 0 w 176995"/>
                <a:gd name="connsiteY2" fmla="*/ 176995 h 353990"/>
              </a:gdLst>
              <a:ahLst/>
              <a:cxnLst>
                <a:cxn ang="0">
                  <a:pos x="connsiteX0" y="connsiteY0"/>
                </a:cxn>
                <a:cxn ang="0">
                  <a:pos x="connsiteX1" y="connsiteY1"/>
                </a:cxn>
                <a:cxn ang="0">
                  <a:pos x="connsiteX2" y="connsiteY2"/>
                </a:cxn>
              </a:cxnLst>
              <a:rect l="l" t="t" r="r" b="b"/>
              <a:pathLst>
                <a:path w="176995" h="353990">
                  <a:moveTo>
                    <a:pt x="176995" y="0"/>
                  </a:moveTo>
                  <a:lnTo>
                    <a:pt x="176995" y="353990"/>
                  </a:lnTo>
                  <a:lnTo>
                    <a:pt x="0" y="17699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grpSp>
      <p:cxnSp>
        <p:nvCxnSpPr>
          <p:cNvPr id="28" name="Straight Connector 27">
            <a:extLst>
              <a:ext uri="{FF2B5EF4-FFF2-40B4-BE49-F238E27FC236}">
                <a16:creationId xmlns:a16="http://schemas.microsoft.com/office/drawing/2014/main" id="{302D4D14-4C5A-44EC-875D-8CCCE9C8A372}"/>
              </a:ext>
            </a:extLst>
          </p:cNvPr>
          <p:cNvCxnSpPr>
            <a:cxnSpLocks/>
          </p:cNvCxnSpPr>
          <p:nvPr userDrawn="1"/>
        </p:nvCxnSpPr>
        <p:spPr>
          <a:xfrm flipH="1">
            <a:off x="6754091" y="3807154"/>
            <a:ext cx="1341357" cy="1398231"/>
          </a:xfrm>
          <a:prstGeom prst="line">
            <a:avLst/>
          </a:prstGeom>
          <a:ln w="149225">
            <a:solidFill>
              <a:srgbClr val="93C8C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A45DDD6-F0BF-4502-9B78-D6497B5E30F7}"/>
              </a:ext>
            </a:extLst>
          </p:cNvPr>
          <p:cNvCxnSpPr>
            <a:cxnSpLocks/>
          </p:cNvCxnSpPr>
          <p:nvPr userDrawn="1"/>
        </p:nvCxnSpPr>
        <p:spPr>
          <a:xfrm flipH="1">
            <a:off x="828833" y="-197313"/>
            <a:ext cx="1236974" cy="1204301"/>
          </a:xfrm>
          <a:prstGeom prst="line">
            <a:avLst/>
          </a:prstGeom>
          <a:ln w="149225">
            <a:solidFill>
              <a:srgbClr val="93C8C4"/>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E00524B-9DB6-49B0-A71A-26159FA4BBDD}"/>
              </a:ext>
            </a:extLst>
          </p:cNvPr>
          <p:cNvSpPr/>
          <p:nvPr userDrawn="1"/>
        </p:nvSpPr>
        <p:spPr>
          <a:xfrm>
            <a:off x="1533886" y="-361210"/>
            <a:ext cx="1063841" cy="32779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1" name="Rectangle 30">
            <a:extLst>
              <a:ext uri="{FF2B5EF4-FFF2-40B4-BE49-F238E27FC236}">
                <a16:creationId xmlns:a16="http://schemas.microsoft.com/office/drawing/2014/main" id="{4655A498-41BA-4955-BBA8-476485883D1D}"/>
              </a:ext>
            </a:extLst>
          </p:cNvPr>
          <p:cNvSpPr/>
          <p:nvPr userDrawn="1"/>
        </p:nvSpPr>
        <p:spPr>
          <a:xfrm>
            <a:off x="6255328" y="5175162"/>
            <a:ext cx="893618" cy="5100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3" name="Picture 12" descr="A blue and green logo&#10;&#10;Description automatically generated">
            <a:extLst>
              <a:ext uri="{FF2B5EF4-FFF2-40B4-BE49-F238E27FC236}">
                <a16:creationId xmlns:a16="http://schemas.microsoft.com/office/drawing/2014/main" id="{E0107A4F-7331-39DB-2186-386003ED3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2347" y="1145260"/>
            <a:ext cx="3379306" cy="1165860"/>
          </a:xfrm>
          <a:prstGeom prst="rect">
            <a:avLst/>
          </a:prstGeom>
        </p:spPr>
      </p:pic>
    </p:spTree>
    <p:extLst>
      <p:ext uri="{BB962C8B-B14F-4D97-AF65-F5344CB8AC3E}">
        <p14:creationId xmlns:p14="http://schemas.microsoft.com/office/powerpoint/2010/main" val="530169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D8D1019-4C29-473D-8C7F-8172FDE3F4DF}"/>
              </a:ext>
            </a:extLst>
          </p:cNvPr>
          <p:cNvSpPr>
            <a:spLocks noGrp="1"/>
          </p:cNvSpPr>
          <p:nvPr>
            <p:ph type="title"/>
          </p:nvPr>
        </p:nvSpPr>
        <p:spPr>
          <a:xfrm>
            <a:off x="628650" y="432447"/>
            <a:ext cx="7886700" cy="820799"/>
          </a:xfrm>
        </p:spPr>
        <p:txBody>
          <a:bodyPr/>
          <a:lstStyle>
            <a:lvl1pPr algn="l">
              <a:defRPr b="1">
                <a:solidFill>
                  <a:srgbClr val="369C8C"/>
                </a:solidFill>
              </a:defRPr>
            </a:lvl1pPr>
          </a:lstStyle>
          <a:p>
            <a:r>
              <a:rPr lang="en-US" dirty="0"/>
              <a:t>Click to edit Master title style</a:t>
            </a:r>
            <a:endParaRPr lang="en-GB" dirty="0"/>
          </a:p>
        </p:txBody>
      </p:sp>
      <p:sp>
        <p:nvSpPr>
          <p:cNvPr id="6" name="Content Placeholder 3">
            <a:extLst>
              <a:ext uri="{FF2B5EF4-FFF2-40B4-BE49-F238E27FC236}">
                <a16:creationId xmlns:a16="http://schemas.microsoft.com/office/drawing/2014/main" id="{EB718D6A-73B7-473E-83C4-5C7951266AFF}"/>
              </a:ext>
            </a:extLst>
          </p:cNvPr>
          <p:cNvSpPr>
            <a:spLocks noGrp="1"/>
          </p:cNvSpPr>
          <p:nvPr>
            <p:ph sz="half" idx="2"/>
          </p:nvPr>
        </p:nvSpPr>
        <p:spPr>
          <a:xfrm>
            <a:off x="628650" y="1408343"/>
            <a:ext cx="7886700" cy="3093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8" name="Straight Connector 7">
            <a:extLst>
              <a:ext uri="{FF2B5EF4-FFF2-40B4-BE49-F238E27FC236}">
                <a16:creationId xmlns:a16="http://schemas.microsoft.com/office/drawing/2014/main" id="{4B6C3B13-8364-4233-A469-CADE4ECC026D}"/>
              </a:ext>
            </a:extLst>
          </p:cNvPr>
          <p:cNvCxnSpPr>
            <a:cxnSpLocks/>
          </p:cNvCxnSpPr>
          <p:nvPr userDrawn="1"/>
        </p:nvCxnSpPr>
        <p:spPr>
          <a:xfrm>
            <a:off x="0" y="1227211"/>
            <a:ext cx="3429000" cy="0"/>
          </a:xfrm>
          <a:prstGeom prst="line">
            <a:avLst/>
          </a:prstGeom>
          <a:ln w="60325" cap="rnd">
            <a:solidFill>
              <a:srgbClr val="00A79D"/>
            </a:solidFill>
            <a:round/>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E7B51137-5682-D5EE-36A8-D47F76EFAE77}"/>
              </a:ext>
            </a:extLst>
          </p:cNvPr>
          <p:cNvSpPr>
            <a:spLocks noGrp="1"/>
          </p:cNvSpPr>
          <p:nvPr>
            <p:ph type="ftr" sz="quarter" idx="10"/>
          </p:nvPr>
        </p:nvSpPr>
        <p:spPr/>
        <p:txBody>
          <a:bodyPr/>
          <a:lstStyle/>
          <a:p>
            <a:endParaRPr lang="en-GB" dirty="0"/>
          </a:p>
        </p:txBody>
      </p:sp>
      <p:sp>
        <p:nvSpPr>
          <p:cNvPr id="12" name="Slide Number Placeholder 11">
            <a:extLst>
              <a:ext uri="{FF2B5EF4-FFF2-40B4-BE49-F238E27FC236}">
                <a16:creationId xmlns:a16="http://schemas.microsoft.com/office/drawing/2014/main" id="{FF018B28-4A99-42D3-780C-35C569A5F75C}"/>
              </a:ext>
            </a:extLst>
          </p:cNvPr>
          <p:cNvSpPr>
            <a:spLocks noGrp="1"/>
          </p:cNvSpPr>
          <p:nvPr>
            <p:ph type="sldNum" sz="quarter" idx="11"/>
          </p:nvPr>
        </p:nvSpPr>
        <p:spPr/>
        <p:txBody>
          <a:body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107094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D4E338-50FF-4FC5-9FD3-6C6EA723BB16}"/>
              </a:ext>
            </a:extLst>
          </p:cNvPr>
          <p:cNvSpPr>
            <a:spLocks noGrp="1"/>
          </p:cNvSpPr>
          <p:nvPr>
            <p:ph type="dt" sz="half" idx="10"/>
          </p:nvPr>
        </p:nvSpPr>
        <p:spPr>
          <a:xfrm>
            <a:off x="628650" y="4767263"/>
            <a:ext cx="2057400" cy="273844"/>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FEE4B492-C740-4658-94FF-142A3EB80F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104431F-2D73-4A03-83D6-727DC2867B06}"/>
              </a:ext>
            </a:extLst>
          </p:cNvPr>
          <p:cNvSpPr>
            <a:spLocks noGrp="1"/>
          </p:cNvSpPr>
          <p:nvPr>
            <p:ph type="sldNum" sz="quarter" idx="12"/>
          </p:nvPr>
        </p:nvSpPr>
        <p:spPr/>
        <p:txBody>
          <a:bodyPr/>
          <a:lstStyle/>
          <a:p>
            <a:fld id="{523AD30E-D14B-4ADB-B848-1EFC0ADE3CB8}" type="slidenum">
              <a:rPr lang="en-US" smtClean="0"/>
              <a:t>‹#›</a:t>
            </a:fld>
            <a:endParaRPr lang="en-US" dirty="0"/>
          </a:p>
        </p:txBody>
      </p:sp>
      <p:sp>
        <p:nvSpPr>
          <p:cNvPr id="6" name="Title 1">
            <a:extLst>
              <a:ext uri="{FF2B5EF4-FFF2-40B4-BE49-F238E27FC236}">
                <a16:creationId xmlns:a16="http://schemas.microsoft.com/office/drawing/2014/main" id="{58DC4507-2F22-4EC9-8611-3E2DB45DD75C}"/>
              </a:ext>
            </a:extLst>
          </p:cNvPr>
          <p:cNvSpPr>
            <a:spLocks noGrp="1"/>
          </p:cNvSpPr>
          <p:nvPr>
            <p:ph type="ctrTitle"/>
          </p:nvPr>
        </p:nvSpPr>
        <p:spPr>
          <a:xfrm>
            <a:off x="792218" y="2449392"/>
            <a:ext cx="7559565" cy="973844"/>
          </a:xfrm>
        </p:spPr>
        <p:txBody>
          <a:bodyPr anchor="b">
            <a:noAutofit/>
          </a:bodyPr>
          <a:lstStyle>
            <a:lvl1pPr algn="ctr">
              <a:defRPr sz="4050" b="1">
                <a:solidFill>
                  <a:srgbClr val="5985B2"/>
                </a:solidFill>
              </a:defRPr>
            </a:lvl1pPr>
          </a:lstStyle>
          <a:p>
            <a:r>
              <a:rPr lang="en-US" dirty="0"/>
              <a:t>Click to edit Master title style</a:t>
            </a:r>
            <a:endParaRPr lang="en-GB" dirty="0"/>
          </a:p>
        </p:txBody>
      </p:sp>
      <p:sp>
        <p:nvSpPr>
          <p:cNvPr id="7" name="Subtitle 2">
            <a:extLst>
              <a:ext uri="{FF2B5EF4-FFF2-40B4-BE49-F238E27FC236}">
                <a16:creationId xmlns:a16="http://schemas.microsoft.com/office/drawing/2014/main" id="{111FB95B-9E75-4256-AC50-FAAF34FF5223}"/>
              </a:ext>
            </a:extLst>
          </p:cNvPr>
          <p:cNvSpPr>
            <a:spLocks noGrp="1"/>
          </p:cNvSpPr>
          <p:nvPr>
            <p:ph type="subTitle" idx="1"/>
          </p:nvPr>
        </p:nvSpPr>
        <p:spPr>
          <a:xfrm>
            <a:off x="1160486" y="3460125"/>
            <a:ext cx="6823028" cy="782700"/>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30" name="Rectangle 29">
            <a:extLst>
              <a:ext uri="{FF2B5EF4-FFF2-40B4-BE49-F238E27FC236}">
                <a16:creationId xmlns:a16="http://schemas.microsoft.com/office/drawing/2014/main" id="{EE00524B-9DB6-49B0-A71A-26159FA4BBDD}"/>
              </a:ext>
            </a:extLst>
          </p:cNvPr>
          <p:cNvSpPr/>
          <p:nvPr userDrawn="1"/>
        </p:nvSpPr>
        <p:spPr>
          <a:xfrm>
            <a:off x="1533886" y="-361210"/>
            <a:ext cx="1063841" cy="32779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1" name="Rectangle 30">
            <a:extLst>
              <a:ext uri="{FF2B5EF4-FFF2-40B4-BE49-F238E27FC236}">
                <a16:creationId xmlns:a16="http://schemas.microsoft.com/office/drawing/2014/main" id="{4655A498-41BA-4955-BBA8-476485883D1D}"/>
              </a:ext>
            </a:extLst>
          </p:cNvPr>
          <p:cNvSpPr/>
          <p:nvPr userDrawn="1"/>
        </p:nvSpPr>
        <p:spPr>
          <a:xfrm>
            <a:off x="6255328" y="5175162"/>
            <a:ext cx="893618" cy="5100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3" name="Picture 12" descr="A blue and green logo&#10;&#10;Description automatically generated">
            <a:extLst>
              <a:ext uri="{FF2B5EF4-FFF2-40B4-BE49-F238E27FC236}">
                <a16:creationId xmlns:a16="http://schemas.microsoft.com/office/drawing/2014/main" id="{E0107A4F-7331-39DB-2186-386003ED3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16385" y="1030547"/>
            <a:ext cx="3438942" cy="1186434"/>
          </a:xfrm>
          <a:prstGeom prst="rect">
            <a:avLst/>
          </a:prstGeom>
        </p:spPr>
      </p:pic>
    </p:spTree>
    <p:extLst>
      <p:ext uri="{BB962C8B-B14F-4D97-AF65-F5344CB8AC3E}">
        <p14:creationId xmlns:p14="http://schemas.microsoft.com/office/powerpoint/2010/main" val="62750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Image">
    <p:bg>
      <p:bgPr>
        <a:solidFill>
          <a:srgbClr val="21212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5410200" y="57150"/>
            <a:ext cx="3733800" cy="5086350"/>
          </a:xfrm>
        </p:spPr>
        <p:txBody>
          <a:bodyPr/>
          <a:lstStyle/>
          <a:p>
            <a:r>
              <a:rPr lang="en-US"/>
              <a:t>Click icon to add picture</a:t>
            </a:r>
          </a:p>
        </p:txBody>
      </p:sp>
      <p:sp>
        <p:nvSpPr>
          <p:cNvPr id="6" name="Title 1"/>
          <p:cNvSpPr>
            <a:spLocks noGrp="1"/>
          </p:cNvSpPr>
          <p:nvPr>
            <p:ph type="ctrTitle" hasCustomPrompt="1"/>
          </p:nvPr>
        </p:nvSpPr>
        <p:spPr>
          <a:xfrm>
            <a:off x="685800" y="514350"/>
            <a:ext cx="3886200" cy="2590800"/>
          </a:xfrm>
        </p:spPr>
        <p:txBody>
          <a:bodyPr anchor="ctr">
            <a:noAutofit/>
          </a:bodyPr>
          <a:lstStyle>
            <a:lvl1pPr algn="l">
              <a:defRPr sz="20000">
                <a:solidFill>
                  <a:srgbClr val="111111"/>
                </a:solidFill>
              </a:defRPr>
            </a:lvl1pPr>
          </a:lstStyle>
          <a:p>
            <a:r>
              <a:rPr lang="en-US" dirty="0"/>
              <a:t>#</a:t>
            </a:r>
          </a:p>
        </p:txBody>
      </p:sp>
      <p:sp>
        <p:nvSpPr>
          <p:cNvPr id="7" name="Subtitle 2"/>
          <p:cNvSpPr>
            <a:spLocks noGrp="1"/>
          </p:cNvSpPr>
          <p:nvPr>
            <p:ph type="subTitle" idx="1" hasCustomPrompt="1"/>
          </p:nvPr>
        </p:nvSpPr>
        <p:spPr>
          <a:xfrm>
            <a:off x="685800" y="3105150"/>
            <a:ext cx="2057400" cy="228600"/>
          </a:xfrm>
        </p:spPr>
        <p:txBody>
          <a:bodyPr>
            <a:noAutofit/>
          </a:bodyPr>
          <a:lstStyle>
            <a:lvl1pPr marL="0" indent="0" algn="l">
              <a:buNone/>
              <a:defRPr sz="1000">
                <a:solidFill>
                  <a:schemeClr val="bg1"/>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12" name="Text Placeholder 11"/>
          <p:cNvSpPr>
            <a:spLocks noGrp="1"/>
          </p:cNvSpPr>
          <p:nvPr>
            <p:ph type="body" sz="quarter" idx="10" hasCustomPrompt="1"/>
          </p:nvPr>
        </p:nvSpPr>
        <p:spPr>
          <a:xfrm>
            <a:off x="685800" y="3333750"/>
            <a:ext cx="3886200" cy="1295400"/>
          </a:xfrm>
        </p:spPr>
        <p:txBody>
          <a:bodyPr>
            <a:normAutofit/>
          </a:bodyPr>
          <a:lstStyle>
            <a:lvl1pPr marL="0" indent="0">
              <a:buNone/>
              <a:defRPr sz="4000">
                <a:solidFill>
                  <a:schemeClr val="bg1"/>
                </a:solidFill>
                <a:latin typeface="GT Walsheim Bl" panose="00000900000000000000" pitchFamily="2" charset="0"/>
              </a:defRPr>
            </a:lvl1pPr>
          </a:lstStyle>
          <a:p>
            <a:pPr lvl="0"/>
            <a:r>
              <a:rPr lang="en-US" sz="4400" dirty="0">
                <a:solidFill>
                  <a:schemeClr val="bg1"/>
                </a:solidFill>
              </a:rPr>
              <a:t>Section Title</a:t>
            </a:r>
            <a:endParaRPr lang="en-US" dirty="0"/>
          </a:p>
        </p:txBody>
      </p:sp>
      <p:sp>
        <p:nvSpPr>
          <p:cNvPr id="10" name="Rectangle 9"/>
          <p:cNvSpPr/>
          <p:nvPr userDrawn="1"/>
        </p:nvSpPr>
        <p:spPr>
          <a:xfrm>
            <a:off x="541020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9769-7079-483D-A596-BD4A9EB6FE10}"/>
              </a:ext>
            </a:extLst>
          </p:cNvPr>
          <p:cNvSpPr>
            <a:spLocks noGrp="1"/>
          </p:cNvSpPr>
          <p:nvPr>
            <p:ph type="title"/>
          </p:nvPr>
        </p:nvSpPr>
        <p:spPr/>
        <p:txBody>
          <a:bodyPr/>
          <a:lstStyle>
            <a:lvl1pPr>
              <a:defRPr>
                <a:solidFill>
                  <a:srgbClr val="18406A"/>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7506C86-D71E-49B0-9CDB-38E5EA1CAB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49180106-187E-4680-B37D-3279D102AF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8587E2-8506-484D-A40F-9294DA80ACB8}"/>
              </a:ext>
            </a:extLst>
          </p:cNvPr>
          <p:cNvSpPr>
            <a:spLocks noGrp="1"/>
          </p:cNvSpPr>
          <p:nvPr>
            <p:ph type="sldNum" sz="quarter" idx="12"/>
          </p:nvPr>
        </p:nvSpPr>
        <p:spPr/>
        <p:txBody>
          <a:bodyPr/>
          <a:lstStyle>
            <a:lvl1pPr>
              <a:defRPr>
                <a:solidFill>
                  <a:schemeClr val="tx1"/>
                </a:solidFill>
              </a:defRPr>
            </a:lvl1p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3165720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9769-7079-483D-A596-BD4A9EB6FE10}"/>
              </a:ext>
            </a:extLst>
          </p:cNvPr>
          <p:cNvSpPr>
            <a:spLocks noGrp="1"/>
          </p:cNvSpPr>
          <p:nvPr>
            <p:ph type="title"/>
          </p:nvPr>
        </p:nvSpPr>
        <p:spPr/>
        <p:txBody>
          <a:bodyPr/>
          <a:lstStyle>
            <a:lvl1pPr>
              <a:defRPr>
                <a:solidFill>
                  <a:srgbClr val="18406A"/>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7506C86-D71E-49B0-9CDB-38E5EA1CAB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49180106-187E-4680-B37D-3279D102AF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8587E2-8506-484D-A40F-9294DA80ACB8}"/>
              </a:ext>
            </a:extLst>
          </p:cNvPr>
          <p:cNvSpPr>
            <a:spLocks noGrp="1"/>
          </p:cNvSpPr>
          <p:nvPr>
            <p:ph type="sldNum" sz="quarter" idx="12"/>
          </p:nvPr>
        </p:nvSpPr>
        <p:spPr/>
        <p:txBody>
          <a:bodyPr/>
          <a:lstStyle>
            <a:lvl1pPr>
              <a:defRPr>
                <a:solidFill>
                  <a:schemeClr val="tx1"/>
                </a:solidFill>
              </a:defRPr>
            </a:lvl1pPr>
          </a:lstStyle>
          <a:p>
            <a:fld id="{AE4E0892-332B-429A-A264-E77A112C599C}" type="slidenum">
              <a:rPr lang="en-US" smtClean="0"/>
              <a:pPr/>
              <a:t>‹#›</a:t>
            </a:fld>
            <a:endParaRPr lang="en-US" dirty="0"/>
          </a:p>
        </p:txBody>
      </p:sp>
      <p:pic>
        <p:nvPicPr>
          <p:cNvPr id="7" name="Picture 6" descr="A logo of a mountain range&#10;&#10;Description automatically generated">
            <a:extLst>
              <a:ext uri="{FF2B5EF4-FFF2-40B4-BE49-F238E27FC236}">
                <a16:creationId xmlns:a16="http://schemas.microsoft.com/office/drawing/2014/main" id="{60FEA654-232E-D878-214C-BF93AAF1046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51044" y="3720307"/>
            <a:ext cx="820964" cy="1149350"/>
          </a:xfrm>
          <a:prstGeom prst="rect">
            <a:avLst/>
          </a:prstGeom>
        </p:spPr>
      </p:pic>
    </p:spTree>
    <p:extLst>
      <p:ext uri="{BB962C8B-B14F-4D97-AF65-F5344CB8AC3E}">
        <p14:creationId xmlns:p14="http://schemas.microsoft.com/office/powerpoint/2010/main" val="1784784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0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9769-7079-483D-A596-BD4A9EB6FE10}"/>
              </a:ext>
            </a:extLst>
          </p:cNvPr>
          <p:cNvSpPr>
            <a:spLocks noGrp="1"/>
          </p:cNvSpPr>
          <p:nvPr>
            <p:ph type="title"/>
          </p:nvPr>
        </p:nvSpPr>
        <p:spPr/>
        <p:txBody>
          <a:bodyPr/>
          <a:lstStyle>
            <a:lvl1pPr>
              <a:defRPr>
                <a:solidFill>
                  <a:srgbClr val="18406A"/>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7506C86-D71E-49B0-9CDB-38E5EA1CABC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9180106-187E-4680-B37D-3279D102AF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8587E2-8506-484D-A40F-9294DA80ACB8}"/>
              </a:ext>
            </a:extLst>
          </p:cNvPr>
          <p:cNvSpPr>
            <a:spLocks noGrp="1"/>
          </p:cNvSpPr>
          <p:nvPr>
            <p:ph type="sldNum" sz="quarter" idx="12"/>
          </p:nvPr>
        </p:nvSpPr>
        <p:spPr/>
        <p:txBody>
          <a:bodyPr/>
          <a:lstStyle>
            <a:lvl1pPr>
              <a:defRPr>
                <a:solidFill>
                  <a:schemeClr val="tx1"/>
                </a:solidFill>
              </a:defRPr>
            </a:lvl1pPr>
          </a:lstStyle>
          <a:p>
            <a:fld id="{AE4E0892-332B-429A-A264-E77A112C599C}" type="slidenum">
              <a:rPr lang="en-US" smtClean="0"/>
              <a:pPr/>
              <a:t>‹#›</a:t>
            </a:fld>
            <a:endParaRPr lang="en-US" dirty="0"/>
          </a:p>
        </p:txBody>
      </p:sp>
      <p:pic>
        <p:nvPicPr>
          <p:cNvPr id="7" name="Picture 6" descr="A blue and green logo&#10;&#10;Description automatically generated">
            <a:extLst>
              <a:ext uri="{FF2B5EF4-FFF2-40B4-BE49-F238E27FC236}">
                <a16:creationId xmlns:a16="http://schemas.microsoft.com/office/drawing/2014/main" id="{6213A6DF-78D4-02EA-F150-932B724361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51043" y="4477870"/>
            <a:ext cx="1135612" cy="391786"/>
          </a:xfrm>
          <a:prstGeom prst="rect">
            <a:avLst/>
          </a:prstGeom>
        </p:spPr>
      </p:pic>
    </p:spTree>
    <p:extLst>
      <p:ext uri="{BB962C8B-B14F-4D97-AF65-F5344CB8AC3E}">
        <p14:creationId xmlns:p14="http://schemas.microsoft.com/office/powerpoint/2010/main" val="65568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9769-7079-483D-A596-BD4A9EB6FE10}"/>
              </a:ext>
            </a:extLst>
          </p:cNvPr>
          <p:cNvSpPr>
            <a:spLocks noGrp="1"/>
          </p:cNvSpPr>
          <p:nvPr>
            <p:ph type="title"/>
          </p:nvPr>
        </p:nvSpPr>
        <p:spPr>
          <a:xfrm>
            <a:off x="679450" y="240507"/>
            <a:ext cx="7886700" cy="994172"/>
          </a:xfrm>
        </p:spPr>
        <p:txBody>
          <a:bodyPr/>
          <a:lstStyle>
            <a:lvl1pPr algn="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7506C86-D71E-49B0-9CDB-38E5EA1CABCF}"/>
              </a:ext>
            </a:extLst>
          </p:cNvPr>
          <p:cNvSpPr>
            <a:spLocks noGrp="1"/>
          </p:cNvSpPr>
          <p:nvPr>
            <p:ph idx="1"/>
          </p:nvPr>
        </p:nvSpPr>
        <p:spPr>
          <a:xfrm>
            <a:off x="3156857" y="1369219"/>
            <a:ext cx="5358493"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9180106-187E-4680-B37D-3279D102AF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8587E2-8506-484D-A40F-9294DA80ACB8}"/>
              </a:ext>
            </a:extLst>
          </p:cNvPr>
          <p:cNvSpPr>
            <a:spLocks noGrp="1"/>
          </p:cNvSpPr>
          <p:nvPr>
            <p:ph type="sldNum" sz="quarter" idx="12"/>
          </p:nvPr>
        </p:nvSpPr>
        <p:spPr/>
        <p:txBody>
          <a:bodyPr/>
          <a:lstStyle>
            <a:lvl1pPr>
              <a:defRPr>
                <a:solidFill>
                  <a:schemeClr val="tx1"/>
                </a:solidFill>
              </a:defRPr>
            </a:lvl1p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1413651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9769-7079-483D-A596-BD4A9EB6FE10}"/>
              </a:ext>
            </a:extLst>
          </p:cNvPr>
          <p:cNvSpPr>
            <a:spLocks noGrp="1"/>
          </p:cNvSpPr>
          <p:nvPr>
            <p:ph type="title"/>
          </p:nvPr>
        </p:nvSpPr>
        <p:spPr>
          <a:xfrm>
            <a:off x="679450" y="240507"/>
            <a:ext cx="7886700" cy="994172"/>
          </a:xfrm>
        </p:spPr>
        <p:txBody>
          <a:bodyPr/>
          <a:lstStyle>
            <a:lvl1pPr algn="r">
              <a:defRPr>
                <a:solidFill>
                  <a:srgbClr val="F08253"/>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7506C86-D71E-49B0-9CDB-38E5EA1CABCF}"/>
              </a:ext>
            </a:extLst>
          </p:cNvPr>
          <p:cNvSpPr>
            <a:spLocks noGrp="1"/>
          </p:cNvSpPr>
          <p:nvPr>
            <p:ph idx="1"/>
          </p:nvPr>
        </p:nvSpPr>
        <p:spPr>
          <a:xfrm>
            <a:off x="3156857" y="1369219"/>
            <a:ext cx="5358493"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9180106-187E-4680-B37D-3279D102AF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8587E2-8506-484D-A40F-9294DA80ACB8}"/>
              </a:ext>
            </a:extLst>
          </p:cNvPr>
          <p:cNvSpPr>
            <a:spLocks noGrp="1"/>
          </p:cNvSpPr>
          <p:nvPr>
            <p:ph type="sldNum" sz="quarter" idx="12"/>
          </p:nvPr>
        </p:nvSpPr>
        <p:spPr/>
        <p:txBody>
          <a:bodyPr/>
          <a:lstStyle>
            <a:lvl1pPr>
              <a:defRPr>
                <a:solidFill>
                  <a:schemeClr val="tx1"/>
                </a:solidFill>
              </a:defRPr>
            </a:lvl1p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2401701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9769-7079-483D-A596-BD4A9EB6FE10}"/>
              </a:ext>
            </a:extLst>
          </p:cNvPr>
          <p:cNvSpPr>
            <a:spLocks noGrp="1"/>
          </p:cNvSpPr>
          <p:nvPr>
            <p:ph type="title"/>
          </p:nvPr>
        </p:nvSpPr>
        <p:spPr>
          <a:xfrm>
            <a:off x="679450" y="240507"/>
            <a:ext cx="7886700" cy="994172"/>
          </a:xfrm>
        </p:spPr>
        <p:txBody>
          <a:bodyPr/>
          <a:lstStyle>
            <a:lvl1pPr algn="r">
              <a:defRPr>
                <a:solidFill>
                  <a:srgbClr val="00A79D"/>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7506C86-D71E-49B0-9CDB-38E5EA1CABCF}"/>
              </a:ext>
            </a:extLst>
          </p:cNvPr>
          <p:cNvSpPr>
            <a:spLocks noGrp="1"/>
          </p:cNvSpPr>
          <p:nvPr>
            <p:ph idx="1"/>
          </p:nvPr>
        </p:nvSpPr>
        <p:spPr>
          <a:xfrm>
            <a:off x="3156857" y="1369219"/>
            <a:ext cx="5358493"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9180106-187E-4680-B37D-3279D102AF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8587E2-8506-484D-A40F-9294DA80ACB8}"/>
              </a:ext>
            </a:extLst>
          </p:cNvPr>
          <p:cNvSpPr>
            <a:spLocks noGrp="1"/>
          </p:cNvSpPr>
          <p:nvPr>
            <p:ph type="sldNum" sz="quarter" idx="12"/>
          </p:nvPr>
        </p:nvSpPr>
        <p:spPr/>
        <p:txBody>
          <a:bodyPr/>
          <a:lstStyle>
            <a:lvl1pPr>
              <a:defRPr>
                <a:solidFill>
                  <a:schemeClr val="tx1"/>
                </a:solidFill>
              </a:defRPr>
            </a:lvl1p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32007558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9769-7079-483D-A596-BD4A9EB6FE10}"/>
              </a:ext>
            </a:extLst>
          </p:cNvPr>
          <p:cNvSpPr>
            <a:spLocks noGrp="1"/>
          </p:cNvSpPr>
          <p:nvPr>
            <p:ph type="title"/>
          </p:nvPr>
        </p:nvSpPr>
        <p:spPr>
          <a:xfrm>
            <a:off x="679450" y="240507"/>
            <a:ext cx="7886700" cy="994172"/>
          </a:xfrm>
        </p:spPr>
        <p:txBody>
          <a:bodyPr/>
          <a:lstStyle>
            <a:lvl1pPr algn="r">
              <a:defRPr>
                <a:solidFill>
                  <a:srgbClr val="18406A"/>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7506C86-D71E-49B0-9CDB-38E5EA1CABCF}"/>
              </a:ext>
            </a:extLst>
          </p:cNvPr>
          <p:cNvSpPr>
            <a:spLocks noGrp="1"/>
          </p:cNvSpPr>
          <p:nvPr>
            <p:ph idx="1"/>
          </p:nvPr>
        </p:nvSpPr>
        <p:spPr>
          <a:xfrm>
            <a:off x="3156857" y="1369219"/>
            <a:ext cx="5358493"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9180106-187E-4680-B37D-3279D102AF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8587E2-8506-484D-A40F-9294DA80ACB8}"/>
              </a:ext>
            </a:extLst>
          </p:cNvPr>
          <p:cNvSpPr>
            <a:spLocks noGrp="1"/>
          </p:cNvSpPr>
          <p:nvPr>
            <p:ph type="sldNum" sz="quarter" idx="12"/>
          </p:nvPr>
        </p:nvSpPr>
        <p:spPr/>
        <p:txBody>
          <a:bodyPr/>
          <a:lstStyle>
            <a:lvl1pPr>
              <a:defRPr>
                <a:solidFill>
                  <a:schemeClr val="tx1"/>
                </a:solidFill>
              </a:defRPr>
            </a:lvl1p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2329229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9E7B-C857-2E84-D97B-4E3DCDB2D5A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12122AA-FDDF-6240-48BC-618A2FB927F8}"/>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D17EC4BC-35D4-59C0-DD88-3CE94C1E6B08}"/>
              </a:ext>
            </a:extLst>
          </p:cNvPr>
          <p:cNvSpPr>
            <a:spLocks noGrp="1"/>
          </p:cNvSpPr>
          <p:nvPr>
            <p:ph type="sldNum" sz="quarter" idx="11"/>
          </p:nvPr>
        </p:nvSpPr>
        <p:spPr/>
        <p:txBody>
          <a:bodyPr/>
          <a:lstStyle/>
          <a:p>
            <a:fld id="{AE4E0892-332B-429A-A264-E77A112C599C}" type="slidenum">
              <a:rPr lang="en-US" smtClean="0"/>
              <a:pPr/>
              <a:t>‹#›</a:t>
            </a:fld>
            <a:endParaRPr lang="en-US" dirty="0"/>
          </a:p>
        </p:txBody>
      </p:sp>
      <p:sp>
        <p:nvSpPr>
          <p:cNvPr id="5" name="Content Placeholder 2">
            <a:extLst>
              <a:ext uri="{FF2B5EF4-FFF2-40B4-BE49-F238E27FC236}">
                <a16:creationId xmlns:a16="http://schemas.microsoft.com/office/drawing/2014/main" id="{3CE2510A-FF99-9BCF-A7E0-B0855CC1A7B3}"/>
              </a:ext>
            </a:extLst>
          </p:cNvPr>
          <p:cNvSpPr>
            <a:spLocks noGrp="1"/>
          </p:cNvSpPr>
          <p:nvPr>
            <p:ph idx="1"/>
          </p:nvPr>
        </p:nvSpPr>
        <p:spPr>
          <a:xfrm>
            <a:off x="628650" y="1369219"/>
            <a:ext cx="7886700" cy="15517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88899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9E7B-C857-2E84-D97B-4E3DCDB2D5A1}"/>
              </a:ext>
            </a:extLst>
          </p:cNvPr>
          <p:cNvSpPr>
            <a:spLocks noGrp="1"/>
          </p:cNvSpPr>
          <p:nvPr>
            <p:ph type="title"/>
          </p:nvPr>
        </p:nvSpPr>
        <p:spPr>
          <a:xfrm>
            <a:off x="628650" y="273844"/>
            <a:ext cx="5122636" cy="994172"/>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512122AA-FDDF-6240-48BC-618A2FB927F8}"/>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D17EC4BC-35D4-59C0-DD88-3CE94C1E6B08}"/>
              </a:ext>
            </a:extLst>
          </p:cNvPr>
          <p:cNvSpPr>
            <a:spLocks noGrp="1"/>
          </p:cNvSpPr>
          <p:nvPr>
            <p:ph type="sldNum" sz="quarter" idx="11"/>
          </p:nvPr>
        </p:nvSpPr>
        <p:spPr/>
        <p:txBody>
          <a:bodyPr/>
          <a:lstStyle/>
          <a:p>
            <a:fld id="{AE4E0892-332B-429A-A264-E77A112C599C}" type="slidenum">
              <a:rPr lang="en-US" smtClean="0"/>
              <a:pPr/>
              <a:t>‹#›</a:t>
            </a:fld>
            <a:endParaRPr lang="en-US" dirty="0"/>
          </a:p>
        </p:txBody>
      </p:sp>
      <p:sp>
        <p:nvSpPr>
          <p:cNvPr id="5" name="Content Placeholder 2">
            <a:extLst>
              <a:ext uri="{FF2B5EF4-FFF2-40B4-BE49-F238E27FC236}">
                <a16:creationId xmlns:a16="http://schemas.microsoft.com/office/drawing/2014/main" id="{3CE2510A-FF99-9BCF-A7E0-B0855CC1A7B3}"/>
              </a:ext>
            </a:extLst>
          </p:cNvPr>
          <p:cNvSpPr>
            <a:spLocks noGrp="1"/>
          </p:cNvSpPr>
          <p:nvPr>
            <p:ph idx="1"/>
          </p:nvPr>
        </p:nvSpPr>
        <p:spPr>
          <a:xfrm>
            <a:off x="628650" y="2460171"/>
            <a:ext cx="7886700" cy="21725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286263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9769-7079-483D-A596-BD4A9EB6FE10}"/>
              </a:ext>
            </a:extLst>
          </p:cNvPr>
          <p:cNvSpPr>
            <a:spLocks noGrp="1"/>
          </p:cNvSpPr>
          <p:nvPr>
            <p:ph type="title"/>
          </p:nvPr>
        </p:nvSpPr>
        <p:spPr/>
        <p:txBody>
          <a:bodyPr/>
          <a:lstStyle>
            <a:lvl1pPr>
              <a:defRPr>
                <a:solidFill>
                  <a:srgbClr val="18406A"/>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7506C86-D71E-49B0-9CDB-38E5EA1CABC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9180106-187E-4680-B37D-3279D102AF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8587E2-8506-484D-A40F-9294DA80ACB8}"/>
              </a:ext>
            </a:extLst>
          </p:cNvPr>
          <p:cNvSpPr>
            <a:spLocks noGrp="1"/>
          </p:cNvSpPr>
          <p:nvPr>
            <p:ph type="sldNum" sz="quarter" idx="12"/>
          </p:nvPr>
        </p:nvSpPr>
        <p:spPr>
          <a:xfrm>
            <a:off x="6646871" y="4682191"/>
            <a:ext cx="2057400" cy="193258"/>
          </a:xfrm>
        </p:spPr>
        <p:txBody>
          <a:bodyPr/>
          <a:lstStyle>
            <a:lvl1pPr>
              <a:defRPr>
                <a:solidFill>
                  <a:schemeClr val="bg1"/>
                </a:solidFill>
              </a:defRPr>
            </a:lvl1p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584999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50/50 Left">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85800" y="285750"/>
            <a:ext cx="2057400" cy="228600"/>
          </a:xfrm>
        </p:spPr>
        <p:txBody>
          <a:bodyPr>
            <a:noAutofit/>
          </a:bodyPr>
          <a:lstStyle>
            <a:lvl1pPr marL="0" indent="0" algn="l">
              <a:buNone/>
              <a:defRPr sz="800">
                <a:solidFill>
                  <a:schemeClr val="bg1">
                    <a:lumMod val="75000"/>
                  </a:schemeClr>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sp>
        <p:nvSpPr>
          <p:cNvPr id="9" name="Text Placeholder 8"/>
          <p:cNvSpPr>
            <a:spLocks noGrp="1"/>
          </p:cNvSpPr>
          <p:nvPr>
            <p:ph type="body" sz="quarter" idx="10" hasCustomPrompt="1"/>
          </p:nvPr>
        </p:nvSpPr>
        <p:spPr>
          <a:xfrm>
            <a:off x="685800" y="1428750"/>
            <a:ext cx="3505200" cy="838200"/>
          </a:xfrm>
        </p:spPr>
        <p:txBody>
          <a:bodyPr anchor="b">
            <a:noAutofit/>
          </a:bodyPr>
          <a:lstStyle>
            <a:lvl1pPr marL="0" indent="0">
              <a:buNone/>
              <a:defRPr sz="2400">
                <a:solidFill>
                  <a:srgbClr val="9CCB52"/>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Header</a:t>
            </a:r>
          </a:p>
        </p:txBody>
      </p:sp>
      <p:sp>
        <p:nvSpPr>
          <p:cNvPr id="11" name="Text Placeholder 8"/>
          <p:cNvSpPr>
            <a:spLocks noGrp="1"/>
          </p:cNvSpPr>
          <p:nvPr>
            <p:ph type="body" sz="quarter" idx="11" hasCustomPrompt="1"/>
          </p:nvPr>
        </p:nvSpPr>
        <p:spPr>
          <a:xfrm>
            <a:off x="685800" y="2419350"/>
            <a:ext cx="3505200" cy="1600200"/>
          </a:xfrm>
        </p:spPr>
        <p:txBody>
          <a:bodyPr>
            <a:noAutofit/>
          </a:bodyPr>
          <a:lstStyle>
            <a:lvl1pPr marL="0" indent="0">
              <a:buNone/>
              <a:defRPr sz="10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8" name="Picture Placeholder 8"/>
          <p:cNvSpPr>
            <a:spLocks noGrp="1"/>
          </p:cNvSpPr>
          <p:nvPr>
            <p:ph type="pic" sz="quarter" idx="12"/>
          </p:nvPr>
        </p:nvSpPr>
        <p:spPr>
          <a:xfrm>
            <a:off x="5410200" y="57150"/>
            <a:ext cx="3733800" cy="5086350"/>
          </a:xfrm>
        </p:spPr>
        <p:txBody>
          <a:bodyPr/>
          <a:lstStyle/>
          <a:p>
            <a:r>
              <a:rPr lang="en-US"/>
              <a:t>Click icon to add picture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9769-7079-483D-A596-BD4A9EB6FE10}"/>
              </a:ext>
            </a:extLst>
          </p:cNvPr>
          <p:cNvSpPr>
            <a:spLocks noGrp="1"/>
          </p:cNvSpPr>
          <p:nvPr>
            <p:ph type="title"/>
          </p:nvPr>
        </p:nvSpPr>
        <p:spPr/>
        <p:txBody>
          <a:bodyPr/>
          <a:lstStyle>
            <a:lvl1pPr>
              <a:defRPr>
                <a:solidFill>
                  <a:srgbClr val="18406A"/>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7506C86-D71E-49B0-9CDB-38E5EA1CABC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9180106-187E-4680-B37D-3279D102AF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8587E2-8506-484D-A40F-9294DA80ACB8}"/>
              </a:ext>
            </a:extLst>
          </p:cNvPr>
          <p:cNvSpPr>
            <a:spLocks noGrp="1"/>
          </p:cNvSpPr>
          <p:nvPr>
            <p:ph type="sldNum" sz="quarter" idx="12"/>
          </p:nvPr>
        </p:nvSpPr>
        <p:spPr>
          <a:xfrm>
            <a:off x="6646871" y="4682191"/>
            <a:ext cx="2057400" cy="193258"/>
          </a:xfrm>
        </p:spPr>
        <p:txBody>
          <a:bodyPr/>
          <a:lstStyle>
            <a:lvl1pPr>
              <a:defRPr>
                <a:solidFill>
                  <a:schemeClr val="bg1"/>
                </a:solidFill>
              </a:defRPr>
            </a:lvl1p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3963446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9769-7079-483D-A596-BD4A9EB6FE10}"/>
              </a:ext>
            </a:extLst>
          </p:cNvPr>
          <p:cNvSpPr>
            <a:spLocks noGrp="1"/>
          </p:cNvSpPr>
          <p:nvPr>
            <p:ph type="title"/>
          </p:nvPr>
        </p:nvSpPr>
        <p:spPr/>
        <p:txBody>
          <a:bodyPr/>
          <a:lstStyle>
            <a:lvl1pPr>
              <a:defRPr>
                <a:solidFill>
                  <a:srgbClr val="18406A"/>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7506C86-D71E-49B0-9CDB-38E5EA1CABC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9180106-187E-4680-B37D-3279D102AF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8587E2-8506-484D-A40F-9294DA80ACB8}"/>
              </a:ext>
            </a:extLst>
          </p:cNvPr>
          <p:cNvSpPr>
            <a:spLocks noGrp="1"/>
          </p:cNvSpPr>
          <p:nvPr>
            <p:ph type="sldNum" sz="quarter" idx="12"/>
          </p:nvPr>
        </p:nvSpPr>
        <p:spPr>
          <a:xfrm>
            <a:off x="6646871" y="4682191"/>
            <a:ext cx="2057400" cy="193258"/>
          </a:xfrm>
        </p:spPr>
        <p:txBody>
          <a:bodyPr/>
          <a:lstStyle>
            <a:lvl1pPr>
              <a:defRPr>
                <a:solidFill>
                  <a:schemeClr val="bg1"/>
                </a:solidFill>
              </a:defRPr>
            </a:lvl1p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323247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9769-7079-483D-A596-BD4A9EB6FE10}"/>
              </a:ext>
            </a:extLst>
          </p:cNvPr>
          <p:cNvSpPr>
            <a:spLocks noGrp="1"/>
          </p:cNvSpPr>
          <p:nvPr>
            <p:ph type="title"/>
          </p:nvPr>
        </p:nvSpPr>
        <p:spPr/>
        <p:txBody>
          <a:bodyPr/>
          <a:lstStyle>
            <a:lvl1pPr>
              <a:defRPr>
                <a:solidFill>
                  <a:srgbClr val="18406A"/>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7506C86-D71E-49B0-9CDB-38E5EA1CABC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9180106-187E-4680-B37D-3279D102AF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8587E2-8506-484D-A40F-9294DA80ACB8}"/>
              </a:ext>
            </a:extLst>
          </p:cNvPr>
          <p:cNvSpPr>
            <a:spLocks noGrp="1"/>
          </p:cNvSpPr>
          <p:nvPr>
            <p:ph type="sldNum" sz="quarter" idx="12"/>
          </p:nvPr>
        </p:nvSpPr>
        <p:spPr>
          <a:xfrm>
            <a:off x="6646871" y="4682191"/>
            <a:ext cx="2057400" cy="193258"/>
          </a:xfrm>
        </p:spPr>
        <p:txBody>
          <a:bodyPr/>
          <a:lstStyle>
            <a:lvl1pPr>
              <a:defRPr>
                <a:solidFill>
                  <a:schemeClr val="bg1"/>
                </a:solidFill>
              </a:defRPr>
            </a:lvl1p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1233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9769-7079-483D-A596-BD4A9EB6FE10}"/>
              </a:ext>
            </a:extLst>
          </p:cNvPr>
          <p:cNvSpPr>
            <a:spLocks noGrp="1"/>
          </p:cNvSpPr>
          <p:nvPr>
            <p:ph type="title"/>
          </p:nvPr>
        </p:nvSpPr>
        <p:spPr/>
        <p:txBody>
          <a:bodyPr/>
          <a:lstStyle>
            <a:lvl1pPr>
              <a:defRPr>
                <a:solidFill>
                  <a:srgbClr val="18406A"/>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7506C86-D71E-49B0-9CDB-38E5EA1CABC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9180106-187E-4680-B37D-3279D102AF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8587E2-8506-484D-A40F-9294DA80ACB8}"/>
              </a:ext>
            </a:extLst>
          </p:cNvPr>
          <p:cNvSpPr>
            <a:spLocks noGrp="1"/>
          </p:cNvSpPr>
          <p:nvPr>
            <p:ph type="sldNum" sz="quarter" idx="12"/>
          </p:nvPr>
        </p:nvSpPr>
        <p:spPr>
          <a:xfrm>
            <a:off x="6646871" y="4682191"/>
            <a:ext cx="2057400" cy="193258"/>
          </a:xfrm>
        </p:spPr>
        <p:txBody>
          <a:bodyPr/>
          <a:lstStyle>
            <a:lvl1pPr>
              <a:defRPr>
                <a:solidFill>
                  <a:schemeClr val="bg1"/>
                </a:solidFill>
              </a:defRPr>
            </a:lvl1p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1716991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D9AC0B-D206-7BC6-2CE5-583410C0736F}"/>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AE41E44D-566B-0801-06E5-BD3B82773626}"/>
              </a:ext>
            </a:extLst>
          </p:cNvPr>
          <p:cNvSpPr>
            <a:spLocks noGrp="1"/>
          </p:cNvSpPr>
          <p:nvPr>
            <p:ph type="sldNum" sz="quarter" idx="11"/>
          </p:nvPr>
        </p:nvSpPr>
        <p:spPr/>
        <p:txBody>
          <a:bodyPr/>
          <a:lstStyle/>
          <a:p>
            <a:fld id="{AE4E0892-332B-429A-A264-E77A112C599C}" type="slidenum">
              <a:rPr lang="en-US" smtClean="0"/>
              <a:pPr/>
              <a:t>‹#›</a:t>
            </a:fld>
            <a:endParaRPr lang="en-US" dirty="0"/>
          </a:p>
        </p:txBody>
      </p:sp>
      <p:pic>
        <p:nvPicPr>
          <p:cNvPr id="10" name="Picture 9" descr="A graphic of a mountain and sun&#10;&#10;Description automatically generated">
            <a:extLst>
              <a:ext uri="{FF2B5EF4-FFF2-40B4-BE49-F238E27FC236}">
                <a16:creationId xmlns:a16="http://schemas.microsoft.com/office/drawing/2014/main" id="{B02B848A-3136-6A04-F77C-3FA82E0D0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4496" y="1112569"/>
            <a:ext cx="3807742" cy="2666561"/>
          </a:xfrm>
          <a:prstGeom prst="rect">
            <a:avLst/>
          </a:prstGeom>
        </p:spPr>
      </p:pic>
    </p:spTree>
    <p:extLst>
      <p:ext uri="{BB962C8B-B14F-4D97-AF65-F5344CB8AC3E}">
        <p14:creationId xmlns:p14="http://schemas.microsoft.com/office/powerpoint/2010/main" val="936562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pic>
        <p:nvPicPr>
          <p:cNvPr id="6" name="Picture 5" descr="A blue and black sign&#10;&#10;Description automatically generated">
            <a:extLst>
              <a:ext uri="{FF2B5EF4-FFF2-40B4-BE49-F238E27FC236}">
                <a16:creationId xmlns:a16="http://schemas.microsoft.com/office/drawing/2014/main" id="{30CC885A-4F57-FE7B-BF89-F57830C099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0885" y="1371600"/>
            <a:ext cx="3426068" cy="2400300"/>
          </a:xfrm>
          <a:prstGeom prst="rect">
            <a:avLst/>
          </a:prstGeom>
        </p:spPr>
      </p:pic>
      <p:pic>
        <p:nvPicPr>
          <p:cNvPr id="2" name="Picture 1" descr="A graphic of a mountain and sun&#10;&#10;Description automatically generated">
            <a:extLst>
              <a:ext uri="{FF2B5EF4-FFF2-40B4-BE49-F238E27FC236}">
                <a16:creationId xmlns:a16="http://schemas.microsoft.com/office/drawing/2014/main" id="{B32C6C27-3D07-1C9F-3492-EE60114C08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233" y="1238470"/>
            <a:ext cx="3807742" cy="2666561"/>
          </a:xfrm>
          <a:prstGeom prst="rect">
            <a:avLst/>
          </a:prstGeom>
        </p:spPr>
      </p:pic>
    </p:spTree>
    <p:extLst>
      <p:ext uri="{BB962C8B-B14F-4D97-AF65-F5344CB8AC3E}">
        <p14:creationId xmlns:p14="http://schemas.microsoft.com/office/powerpoint/2010/main" val="21849541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C3C3-9F9A-9F09-A0B3-A783BADFC2A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4F11CAB0-5AB4-FC53-E70F-B29F1458ED6C}"/>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A925C6D4-13EE-C971-9DF1-85E208F52175}"/>
              </a:ext>
            </a:extLst>
          </p:cNvPr>
          <p:cNvSpPr>
            <a:spLocks noGrp="1"/>
          </p:cNvSpPr>
          <p:nvPr>
            <p:ph type="sldNum" sz="quarter" idx="11"/>
          </p:nvPr>
        </p:nvSpPr>
        <p:spPr/>
        <p:txBody>
          <a:body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930933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50/50 Right">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4267200" y="285750"/>
            <a:ext cx="2057400" cy="228600"/>
          </a:xfrm>
        </p:spPr>
        <p:txBody>
          <a:bodyPr>
            <a:noAutofit/>
          </a:bodyPr>
          <a:lstStyle>
            <a:lvl1pPr marL="0" indent="0" algn="l">
              <a:buNone/>
              <a:defRPr sz="800">
                <a:solidFill>
                  <a:schemeClr val="bg1">
                    <a:lumMod val="75000"/>
                  </a:schemeClr>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sp>
        <p:nvSpPr>
          <p:cNvPr id="9" name="Text Placeholder 8"/>
          <p:cNvSpPr>
            <a:spLocks noGrp="1"/>
          </p:cNvSpPr>
          <p:nvPr>
            <p:ph type="body" sz="quarter" idx="10" hasCustomPrompt="1"/>
          </p:nvPr>
        </p:nvSpPr>
        <p:spPr>
          <a:xfrm>
            <a:off x="4267200" y="1428750"/>
            <a:ext cx="3505200" cy="838200"/>
          </a:xfrm>
        </p:spPr>
        <p:txBody>
          <a:bodyPr anchor="b">
            <a:noAutofit/>
          </a:bodyPr>
          <a:lstStyle>
            <a:lvl1pPr marL="0" indent="0">
              <a:buNone/>
              <a:defRPr sz="2400">
                <a:solidFill>
                  <a:srgbClr val="9CCB52"/>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Header</a:t>
            </a:r>
          </a:p>
        </p:txBody>
      </p:sp>
      <p:sp>
        <p:nvSpPr>
          <p:cNvPr id="11" name="Text Placeholder 8"/>
          <p:cNvSpPr>
            <a:spLocks noGrp="1"/>
          </p:cNvSpPr>
          <p:nvPr>
            <p:ph type="body" sz="quarter" idx="11" hasCustomPrompt="1"/>
          </p:nvPr>
        </p:nvSpPr>
        <p:spPr>
          <a:xfrm>
            <a:off x="4267200" y="2419350"/>
            <a:ext cx="3505200" cy="1600200"/>
          </a:xfrm>
        </p:spPr>
        <p:txBody>
          <a:bodyPr>
            <a:noAutofit/>
          </a:bodyPr>
          <a:lstStyle>
            <a:lvl1pPr marL="0" indent="0">
              <a:buNone/>
              <a:defRPr sz="10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13" name="Picture Placeholder 8"/>
          <p:cNvSpPr>
            <a:spLocks noGrp="1"/>
          </p:cNvSpPr>
          <p:nvPr>
            <p:ph type="pic" sz="quarter" idx="12"/>
          </p:nvPr>
        </p:nvSpPr>
        <p:spPr>
          <a:xfrm>
            <a:off x="0" y="57150"/>
            <a:ext cx="3733800" cy="5086350"/>
          </a:xfrm>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50/50 Expanded Left">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85800" y="285750"/>
            <a:ext cx="2057400" cy="228600"/>
          </a:xfrm>
        </p:spPr>
        <p:txBody>
          <a:bodyPr>
            <a:noAutofit/>
          </a:bodyPr>
          <a:lstStyle>
            <a:lvl1pPr marL="0" indent="0" algn="l">
              <a:buNone/>
              <a:defRPr sz="800">
                <a:solidFill>
                  <a:schemeClr val="bg1">
                    <a:lumMod val="75000"/>
                  </a:schemeClr>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sp>
        <p:nvSpPr>
          <p:cNvPr id="9" name="Text Placeholder 8"/>
          <p:cNvSpPr>
            <a:spLocks noGrp="1"/>
          </p:cNvSpPr>
          <p:nvPr>
            <p:ph type="body" sz="quarter" idx="10" hasCustomPrompt="1"/>
          </p:nvPr>
        </p:nvSpPr>
        <p:spPr>
          <a:xfrm>
            <a:off x="685800" y="819150"/>
            <a:ext cx="3505200" cy="685800"/>
          </a:xfrm>
        </p:spPr>
        <p:txBody>
          <a:bodyPr anchor="b">
            <a:noAutofit/>
          </a:bodyPr>
          <a:lstStyle>
            <a:lvl1pPr marL="0" indent="0">
              <a:buNone/>
              <a:defRPr sz="2400">
                <a:solidFill>
                  <a:srgbClr val="9CCB52"/>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Header</a:t>
            </a:r>
          </a:p>
        </p:txBody>
      </p:sp>
      <p:sp>
        <p:nvSpPr>
          <p:cNvPr id="16" name="Text Placeholder 15"/>
          <p:cNvSpPr>
            <a:spLocks noGrp="1"/>
          </p:cNvSpPr>
          <p:nvPr>
            <p:ph type="body" sz="quarter" idx="11" hasCustomPrompt="1"/>
          </p:nvPr>
        </p:nvSpPr>
        <p:spPr>
          <a:xfrm>
            <a:off x="685800" y="2114550"/>
            <a:ext cx="2057400"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17" name="Text Placeholder 8"/>
          <p:cNvSpPr>
            <a:spLocks noGrp="1"/>
          </p:cNvSpPr>
          <p:nvPr>
            <p:ph type="body" sz="quarter" idx="12" hasCustomPrompt="1"/>
          </p:nvPr>
        </p:nvSpPr>
        <p:spPr>
          <a:xfrm>
            <a:off x="685800" y="2343150"/>
            <a:ext cx="2057400" cy="8382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18" name="Text Placeholder 15"/>
          <p:cNvSpPr>
            <a:spLocks noGrp="1"/>
          </p:cNvSpPr>
          <p:nvPr>
            <p:ph type="body" sz="quarter" idx="13" hasCustomPrompt="1"/>
          </p:nvPr>
        </p:nvSpPr>
        <p:spPr>
          <a:xfrm>
            <a:off x="2971800" y="2114550"/>
            <a:ext cx="2057400"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19" name="Text Placeholder 8"/>
          <p:cNvSpPr>
            <a:spLocks noGrp="1"/>
          </p:cNvSpPr>
          <p:nvPr>
            <p:ph type="body" sz="quarter" idx="14" hasCustomPrompt="1"/>
          </p:nvPr>
        </p:nvSpPr>
        <p:spPr>
          <a:xfrm>
            <a:off x="2971800" y="2343150"/>
            <a:ext cx="2057400" cy="8382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20" name="Text Placeholder 15"/>
          <p:cNvSpPr>
            <a:spLocks noGrp="1"/>
          </p:cNvSpPr>
          <p:nvPr>
            <p:ph type="body" sz="quarter" idx="15" hasCustomPrompt="1"/>
          </p:nvPr>
        </p:nvSpPr>
        <p:spPr>
          <a:xfrm>
            <a:off x="685800" y="3591560"/>
            <a:ext cx="2057400"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21" name="Text Placeholder 8"/>
          <p:cNvSpPr>
            <a:spLocks noGrp="1"/>
          </p:cNvSpPr>
          <p:nvPr>
            <p:ph type="body" sz="quarter" idx="16" hasCustomPrompt="1"/>
          </p:nvPr>
        </p:nvSpPr>
        <p:spPr>
          <a:xfrm>
            <a:off x="685800" y="3820160"/>
            <a:ext cx="2057400" cy="8382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22" name="Text Placeholder 15"/>
          <p:cNvSpPr>
            <a:spLocks noGrp="1"/>
          </p:cNvSpPr>
          <p:nvPr>
            <p:ph type="body" sz="quarter" idx="17" hasCustomPrompt="1"/>
          </p:nvPr>
        </p:nvSpPr>
        <p:spPr>
          <a:xfrm>
            <a:off x="2971800" y="3591560"/>
            <a:ext cx="2057400"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23" name="Text Placeholder 8"/>
          <p:cNvSpPr>
            <a:spLocks noGrp="1"/>
          </p:cNvSpPr>
          <p:nvPr>
            <p:ph type="body" sz="quarter" idx="18" hasCustomPrompt="1"/>
          </p:nvPr>
        </p:nvSpPr>
        <p:spPr>
          <a:xfrm>
            <a:off x="2971800" y="3820160"/>
            <a:ext cx="2057400" cy="8382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25" name="Picture Placeholder 8"/>
          <p:cNvSpPr>
            <a:spLocks noGrp="1"/>
          </p:cNvSpPr>
          <p:nvPr>
            <p:ph type="pic" sz="quarter" idx="19"/>
          </p:nvPr>
        </p:nvSpPr>
        <p:spPr>
          <a:xfrm>
            <a:off x="5410200" y="57150"/>
            <a:ext cx="3733800" cy="5086350"/>
          </a:xfrm>
        </p:spPr>
        <p:txBody>
          <a:bodyPr/>
          <a:lstStyle/>
          <a:p>
            <a:r>
              <a:rPr lang="en-US"/>
              <a:t>Click icon to add picture</a:t>
            </a:r>
          </a:p>
        </p:txBody>
      </p:sp>
      <p:sp>
        <p:nvSpPr>
          <p:cNvPr id="26" name="Rectangle 25"/>
          <p:cNvSpPr/>
          <p:nvPr userDrawn="1"/>
        </p:nvSpPr>
        <p:spPr>
          <a:xfrm>
            <a:off x="541020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50/50 Expanded Right">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4114800" y="285750"/>
            <a:ext cx="2057400" cy="228600"/>
          </a:xfrm>
        </p:spPr>
        <p:txBody>
          <a:bodyPr>
            <a:noAutofit/>
          </a:bodyPr>
          <a:lstStyle>
            <a:lvl1pPr marL="0" indent="0" algn="l">
              <a:buNone/>
              <a:defRPr sz="800">
                <a:solidFill>
                  <a:schemeClr val="bg1">
                    <a:lumMod val="75000"/>
                  </a:schemeClr>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sp>
        <p:nvSpPr>
          <p:cNvPr id="9" name="Text Placeholder 8"/>
          <p:cNvSpPr>
            <a:spLocks noGrp="1"/>
          </p:cNvSpPr>
          <p:nvPr>
            <p:ph type="body" sz="quarter" idx="10" hasCustomPrompt="1"/>
          </p:nvPr>
        </p:nvSpPr>
        <p:spPr>
          <a:xfrm>
            <a:off x="4114800" y="819150"/>
            <a:ext cx="3505200" cy="685800"/>
          </a:xfrm>
        </p:spPr>
        <p:txBody>
          <a:bodyPr anchor="b">
            <a:noAutofit/>
          </a:bodyPr>
          <a:lstStyle>
            <a:lvl1pPr marL="0" indent="0">
              <a:buNone/>
              <a:defRPr sz="2400">
                <a:solidFill>
                  <a:srgbClr val="9CCB52"/>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Header</a:t>
            </a:r>
          </a:p>
        </p:txBody>
      </p:sp>
      <p:sp>
        <p:nvSpPr>
          <p:cNvPr id="16" name="Text Placeholder 15"/>
          <p:cNvSpPr>
            <a:spLocks noGrp="1"/>
          </p:cNvSpPr>
          <p:nvPr>
            <p:ph type="body" sz="quarter" idx="11" hasCustomPrompt="1"/>
          </p:nvPr>
        </p:nvSpPr>
        <p:spPr>
          <a:xfrm>
            <a:off x="4114800" y="2114550"/>
            <a:ext cx="2057400"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17" name="Text Placeholder 8"/>
          <p:cNvSpPr>
            <a:spLocks noGrp="1"/>
          </p:cNvSpPr>
          <p:nvPr>
            <p:ph type="body" sz="quarter" idx="12" hasCustomPrompt="1"/>
          </p:nvPr>
        </p:nvSpPr>
        <p:spPr>
          <a:xfrm>
            <a:off x="4114800" y="2343150"/>
            <a:ext cx="2057400" cy="8382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18" name="Text Placeholder 15"/>
          <p:cNvSpPr>
            <a:spLocks noGrp="1"/>
          </p:cNvSpPr>
          <p:nvPr>
            <p:ph type="body" sz="quarter" idx="13" hasCustomPrompt="1"/>
          </p:nvPr>
        </p:nvSpPr>
        <p:spPr>
          <a:xfrm>
            <a:off x="6400800" y="2114550"/>
            <a:ext cx="2057400"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19" name="Text Placeholder 8"/>
          <p:cNvSpPr>
            <a:spLocks noGrp="1"/>
          </p:cNvSpPr>
          <p:nvPr>
            <p:ph type="body" sz="quarter" idx="14" hasCustomPrompt="1"/>
          </p:nvPr>
        </p:nvSpPr>
        <p:spPr>
          <a:xfrm>
            <a:off x="6400800" y="2343150"/>
            <a:ext cx="2057400" cy="8382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20" name="Text Placeholder 15"/>
          <p:cNvSpPr>
            <a:spLocks noGrp="1"/>
          </p:cNvSpPr>
          <p:nvPr>
            <p:ph type="body" sz="quarter" idx="15" hasCustomPrompt="1"/>
          </p:nvPr>
        </p:nvSpPr>
        <p:spPr>
          <a:xfrm>
            <a:off x="4114800" y="3591560"/>
            <a:ext cx="2057400"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21" name="Text Placeholder 8"/>
          <p:cNvSpPr>
            <a:spLocks noGrp="1"/>
          </p:cNvSpPr>
          <p:nvPr>
            <p:ph type="body" sz="quarter" idx="16" hasCustomPrompt="1"/>
          </p:nvPr>
        </p:nvSpPr>
        <p:spPr>
          <a:xfrm>
            <a:off x="4114800" y="3820160"/>
            <a:ext cx="2057400" cy="8382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22" name="Text Placeholder 15"/>
          <p:cNvSpPr>
            <a:spLocks noGrp="1"/>
          </p:cNvSpPr>
          <p:nvPr>
            <p:ph type="body" sz="quarter" idx="17" hasCustomPrompt="1"/>
          </p:nvPr>
        </p:nvSpPr>
        <p:spPr>
          <a:xfrm>
            <a:off x="6400800" y="3591560"/>
            <a:ext cx="2057400"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23" name="Text Placeholder 8"/>
          <p:cNvSpPr>
            <a:spLocks noGrp="1"/>
          </p:cNvSpPr>
          <p:nvPr>
            <p:ph type="body" sz="quarter" idx="18" hasCustomPrompt="1"/>
          </p:nvPr>
        </p:nvSpPr>
        <p:spPr>
          <a:xfrm>
            <a:off x="6400800" y="3820160"/>
            <a:ext cx="2057400" cy="83820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24" name="Picture Placeholder 8"/>
          <p:cNvSpPr>
            <a:spLocks noGrp="1"/>
          </p:cNvSpPr>
          <p:nvPr>
            <p:ph type="pic" sz="quarter" idx="19"/>
          </p:nvPr>
        </p:nvSpPr>
        <p:spPr>
          <a:xfrm>
            <a:off x="0" y="57150"/>
            <a:ext cx="3733800" cy="5086350"/>
          </a:xfrm>
        </p:spPr>
        <p:txBody>
          <a:bodyPr/>
          <a:lstStyle/>
          <a:p>
            <a:r>
              <a:rPr lang="en-US"/>
              <a:t>Click icon to add picture</a:t>
            </a:r>
          </a:p>
        </p:txBody>
      </p:sp>
      <p:sp>
        <p:nvSpPr>
          <p:cNvPr id="26" name="Rectangle 25"/>
          <p:cNvSpPr/>
          <p:nvPr userDrawn="1"/>
        </p:nvSpPr>
        <p:spPr>
          <a:xfrm>
            <a:off x="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Triple Column">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85800" y="285750"/>
            <a:ext cx="2057400" cy="228600"/>
          </a:xfrm>
        </p:spPr>
        <p:txBody>
          <a:bodyPr>
            <a:noAutofit/>
          </a:bodyPr>
          <a:lstStyle>
            <a:lvl1pPr marL="0" indent="0" algn="l">
              <a:buNone/>
              <a:defRPr sz="800">
                <a:solidFill>
                  <a:schemeClr val="bg1">
                    <a:lumMod val="75000"/>
                  </a:schemeClr>
                </a:solidFill>
                <a:latin typeface="GT Walsheim Bl" panose="000009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TITLE</a:t>
            </a:r>
          </a:p>
        </p:txBody>
      </p:sp>
      <p:sp>
        <p:nvSpPr>
          <p:cNvPr id="16" name="Text Placeholder 15"/>
          <p:cNvSpPr>
            <a:spLocks noGrp="1"/>
          </p:cNvSpPr>
          <p:nvPr>
            <p:ph type="body" sz="quarter" idx="11" hasCustomPrompt="1"/>
          </p:nvPr>
        </p:nvSpPr>
        <p:spPr>
          <a:xfrm>
            <a:off x="3886199" y="3022178"/>
            <a:ext cx="1371601"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17" name="Text Placeholder 8"/>
          <p:cNvSpPr>
            <a:spLocks noGrp="1"/>
          </p:cNvSpPr>
          <p:nvPr>
            <p:ph type="body" sz="quarter" idx="12" hasCustomPrompt="1"/>
          </p:nvPr>
        </p:nvSpPr>
        <p:spPr>
          <a:xfrm>
            <a:off x="3886199" y="3250778"/>
            <a:ext cx="1371601" cy="115316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18" name="Text Placeholder 15"/>
          <p:cNvSpPr>
            <a:spLocks noGrp="1"/>
          </p:cNvSpPr>
          <p:nvPr>
            <p:ph type="body" sz="quarter" idx="13" hasCustomPrompt="1"/>
          </p:nvPr>
        </p:nvSpPr>
        <p:spPr>
          <a:xfrm>
            <a:off x="5486399" y="3022178"/>
            <a:ext cx="1371601"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19" name="Text Placeholder 8"/>
          <p:cNvSpPr>
            <a:spLocks noGrp="1"/>
          </p:cNvSpPr>
          <p:nvPr>
            <p:ph type="body" sz="quarter" idx="14" hasCustomPrompt="1"/>
          </p:nvPr>
        </p:nvSpPr>
        <p:spPr>
          <a:xfrm>
            <a:off x="5486399" y="3250778"/>
            <a:ext cx="1371601" cy="115316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20" name="Text Placeholder 15"/>
          <p:cNvSpPr>
            <a:spLocks noGrp="1"/>
          </p:cNvSpPr>
          <p:nvPr>
            <p:ph type="body" sz="quarter" idx="15" hasCustomPrompt="1"/>
          </p:nvPr>
        </p:nvSpPr>
        <p:spPr>
          <a:xfrm>
            <a:off x="7086599" y="3022178"/>
            <a:ext cx="1371601" cy="228600"/>
          </a:xfrm>
        </p:spPr>
        <p:txBody>
          <a:bodyPr>
            <a:noAutofit/>
          </a:bodyPr>
          <a:lstStyle>
            <a:lvl1pPr marL="0" indent="0">
              <a:buNone/>
              <a:defRPr sz="800">
                <a:solidFill>
                  <a:srgbClr val="9CCB52"/>
                </a:solidFill>
                <a:latin typeface="GT Walsheim Bl" panose="00000900000000000000" pitchFamily="2" charset="0"/>
              </a:defRPr>
            </a:lvl1pPr>
          </a:lstStyle>
          <a:p>
            <a:pPr lvl="0"/>
            <a:r>
              <a:rPr lang="en-US" dirty="0"/>
              <a:t>HEADER</a:t>
            </a:r>
          </a:p>
        </p:txBody>
      </p:sp>
      <p:sp>
        <p:nvSpPr>
          <p:cNvPr id="21" name="Text Placeholder 8"/>
          <p:cNvSpPr>
            <a:spLocks noGrp="1"/>
          </p:cNvSpPr>
          <p:nvPr>
            <p:ph type="body" sz="quarter" idx="16" hasCustomPrompt="1"/>
          </p:nvPr>
        </p:nvSpPr>
        <p:spPr>
          <a:xfrm>
            <a:off x="7086599" y="3250778"/>
            <a:ext cx="1371601" cy="1153160"/>
          </a:xfrm>
        </p:spPr>
        <p:txBody>
          <a:bodyPr>
            <a:noAutofit/>
          </a:bodyPr>
          <a:lstStyle>
            <a:lvl1pPr marL="0" indent="0">
              <a:buNone/>
              <a:defRPr sz="8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24" name="Text Placeholder 8"/>
          <p:cNvSpPr>
            <a:spLocks noGrp="1"/>
          </p:cNvSpPr>
          <p:nvPr>
            <p:ph type="body" sz="quarter" idx="10" hasCustomPrompt="1"/>
          </p:nvPr>
        </p:nvSpPr>
        <p:spPr>
          <a:xfrm>
            <a:off x="685800" y="1428750"/>
            <a:ext cx="2895600" cy="457200"/>
          </a:xfrm>
        </p:spPr>
        <p:txBody>
          <a:bodyPr anchor="t">
            <a:noAutofit/>
          </a:bodyPr>
          <a:lstStyle>
            <a:lvl1pPr marL="0" indent="0">
              <a:buNone/>
              <a:defRPr sz="2400">
                <a:solidFill>
                  <a:srgbClr val="9CCB52"/>
                </a:solidFill>
                <a:latin typeface="GT Walsheim Bl" panose="000009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Header</a:t>
            </a:r>
          </a:p>
        </p:txBody>
      </p:sp>
      <p:sp>
        <p:nvSpPr>
          <p:cNvPr id="25" name="Text Placeholder 8"/>
          <p:cNvSpPr>
            <a:spLocks noGrp="1"/>
          </p:cNvSpPr>
          <p:nvPr>
            <p:ph type="body" sz="quarter" idx="17" hasCustomPrompt="1"/>
          </p:nvPr>
        </p:nvSpPr>
        <p:spPr>
          <a:xfrm>
            <a:off x="685800" y="2343150"/>
            <a:ext cx="2895600" cy="2057400"/>
          </a:xfrm>
        </p:spPr>
        <p:txBody>
          <a:bodyPr>
            <a:noAutofit/>
          </a:bodyPr>
          <a:lstStyle>
            <a:lvl1pPr marL="0" indent="0">
              <a:buNone/>
              <a:defRPr sz="1000">
                <a:solidFill>
                  <a:srgbClr val="212121"/>
                </a:solidFill>
                <a:latin typeface="GT Walsheim Lt" panose="00000400000000000000" pitchFamily="2" charset="0"/>
              </a:defRPr>
            </a:lvl1pPr>
            <a:lvl2pPr>
              <a:buNone/>
              <a:defRPr sz="1800">
                <a:solidFill>
                  <a:srgbClr val="9CCB52"/>
                </a:solidFill>
                <a:latin typeface="+mj-lt"/>
              </a:defRPr>
            </a:lvl2pPr>
            <a:lvl3pPr>
              <a:buNone/>
              <a:defRPr sz="1800">
                <a:solidFill>
                  <a:srgbClr val="9CCB52"/>
                </a:solidFill>
                <a:latin typeface="+mj-lt"/>
              </a:defRPr>
            </a:lvl3pPr>
            <a:lvl4pPr>
              <a:buNone/>
              <a:defRPr sz="1800">
                <a:solidFill>
                  <a:srgbClr val="9CCB52"/>
                </a:solidFill>
                <a:latin typeface="+mj-lt"/>
              </a:defRPr>
            </a:lvl4pPr>
            <a:lvl5pPr>
              <a:buNone/>
              <a:defRPr sz="1800">
                <a:solidFill>
                  <a:srgbClr val="9CCB52"/>
                </a:solidFill>
                <a:latin typeface="+mj-lt"/>
              </a:defRPr>
            </a:lvl5pPr>
          </a:lstStyle>
          <a:p>
            <a:pPr lvl="0"/>
            <a:r>
              <a:rPr lang="en-US" dirty="0"/>
              <a:t>Click here to add text</a:t>
            </a:r>
          </a:p>
        </p:txBody>
      </p:sp>
      <p:sp>
        <p:nvSpPr>
          <p:cNvPr id="22" name="Rectangle 21"/>
          <p:cNvSpPr/>
          <p:nvPr userDrawn="1"/>
        </p:nvSpPr>
        <p:spPr>
          <a:xfrm>
            <a:off x="3886200" y="0"/>
            <a:ext cx="5257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
        <p:nvSpPr>
          <p:cNvPr id="26" name="Picture Placeholder 25"/>
          <p:cNvSpPr>
            <a:spLocks noGrp="1"/>
          </p:cNvSpPr>
          <p:nvPr>
            <p:ph type="pic" sz="quarter" idx="18"/>
          </p:nvPr>
        </p:nvSpPr>
        <p:spPr>
          <a:xfrm>
            <a:off x="3886200" y="57150"/>
            <a:ext cx="5257800" cy="2209800"/>
          </a:xfrm>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GT Walsheim Lt" panose="00000400000000000000" pitchFamily="2" charset="0"/>
              </a:defRPr>
            </a:lvl1pPr>
          </a:lstStyle>
          <a:p>
            <a:fld id="{9AE8B783-C61A-4B92-B5E1-0A9075996CD9}" type="datetimeFigureOut">
              <a:rPr lang="en-US" smtClean="0"/>
              <a:pPr/>
              <a:t>3/5/2024</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GT Walsheim Lt" panose="00000400000000000000" pitchFamily="2" charset="0"/>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GT Walsheim Lt" panose="00000400000000000000" pitchFamily="2" charset="0"/>
              </a:defRPr>
            </a:lvl1pPr>
          </a:lstStyle>
          <a:p>
            <a:fld id="{BD4D88C9-5675-4A22-A0FF-1D9247668E5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5" r:id="rId6"/>
    <p:sldLayoutId id="2147483654" r:id="rId7"/>
    <p:sldLayoutId id="2147483666" r:id="rId8"/>
    <p:sldLayoutId id="2147483655" r:id="rId9"/>
    <p:sldLayoutId id="2147483656" r:id="rId10"/>
    <p:sldLayoutId id="2147483657" r:id="rId11"/>
    <p:sldLayoutId id="2147483664" r:id="rId12"/>
    <p:sldLayoutId id="2147483658" r:id="rId13"/>
    <p:sldLayoutId id="2147483659" r:id="rId14"/>
    <p:sldLayoutId id="2147483660" r:id="rId15"/>
    <p:sldLayoutId id="2147483662" r:id="rId16"/>
    <p:sldLayoutId id="2147483661" r:id="rId17"/>
    <p:sldLayoutId id="2147483663" r:id="rId18"/>
    <p:sldLayoutId id="2147483668" r:id="rId19"/>
    <p:sldLayoutId id="2147483669" r:id="rId20"/>
    <p:sldLayoutId id="2147483667" r:id="rId21"/>
    <p:sldLayoutId id="2147483670" r:id="rId22"/>
    <p:sldLayoutId id="2147483700" r:id="rId23"/>
    <p:sldLayoutId id="2147483701" r:id="rId24"/>
    <p:sldLayoutId id="2147483702" r:id="rId25"/>
    <p:sldLayoutId id="2147483703" r:id="rId26"/>
    <p:sldLayoutId id="2147483704" r:id="rId27"/>
    <p:sldLayoutId id="2147483705" r:id="rId28"/>
    <p:sldLayoutId id="2147483707" r:id="rId29"/>
    <p:sldLayoutId id="2147483708" r:id="rId30"/>
    <p:sldLayoutId id="2147483709" r:id="rId31"/>
    <p:sldLayoutId id="2147483711" r:id="rId32"/>
    <p:sldLayoutId id="2147483713" r:id="rId33"/>
    <p:sldLayoutId id="2147483720" r:id="rId34"/>
  </p:sldLayoutIdLst>
  <p:txStyles>
    <p:titleStyle>
      <a:lvl1pPr algn="ctr" defTabSz="914400" rtl="0" eaLnBrk="1" latinLnBrk="0" hangingPunct="1">
        <a:spcBef>
          <a:spcPct val="0"/>
        </a:spcBef>
        <a:buNone/>
        <a:defRPr sz="4400" kern="1200">
          <a:solidFill>
            <a:schemeClr val="tx1"/>
          </a:solidFill>
          <a:latin typeface="GT Walsheim Bl" panose="00000900000000000000"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T Walsheim Lt" panose="00000400000000000000"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T Walsheim Lt" panose="00000400000000000000"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T Walsheim Lt" panose="00000400000000000000"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T Walsheim Lt" panose="00000400000000000000"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T Walsheim Lt" panose="000004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FF99A6-EFD6-4FF3-86D1-B5BDEF24E79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F01E61F-B8E2-456F-83F9-2B81F7AD7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110FCA29-7174-41AE-9FB6-1A63E6E61CA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AC50658-A472-4179-BF08-8C3B5F471BF9}"/>
              </a:ext>
            </a:extLst>
          </p:cNvPr>
          <p:cNvSpPr>
            <a:spLocks noGrp="1"/>
          </p:cNvSpPr>
          <p:nvPr>
            <p:ph type="sldNum" sz="quarter" idx="4"/>
          </p:nvPr>
        </p:nvSpPr>
        <p:spPr>
          <a:xfrm>
            <a:off x="6835557" y="4755016"/>
            <a:ext cx="2057400" cy="193258"/>
          </a:xfrm>
          <a:prstGeom prst="rect">
            <a:avLst/>
          </a:prstGeom>
          <a:noFill/>
        </p:spPr>
        <p:txBody>
          <a:bodyPr wrap="square" rtlCol="0">
            <a:spAutoFit/>
          </a:bodyPr>
          <a:lstStyle>
            <a:lvl1pPr algn="r">
              <a:defRPr lang="en-GB" sz="656" b="1" smtClean="0">
                <a:solidFill>
                  <a:srgbClr val="18406A"/>
                </a:solidFill>
                <a:latin typeface="+mj-lt"/>
                <a:ea typeface="Open Sans Light" panose="020B0306030504020204" pitchFamily="34" charset="0"/>
                <a:cs typeface="Open Sans Light" panose="020B0306030504020204" pitchFamily="34" charset="0"/>
              </a:defRPr>
            </a:lvl1pPr>
          </a:lstStyle>
          <a:p>
            <a:fld id="{AE4E0892-332B-429A-A264-E77A112C599C}" type="slidenum">
              <a:rPr lang="en-US" smtClean="0"/>
              <a:pPr/>
              <a:t>‹#›</a:t>
            </a:fld>
            <a:endParaRPr lang="en-US" dirty="0"/>
          </a:p>
        </p:txBody>
      </p:sp>
    </p:spTree>
    <p:extLst>
      <p:ext uri="{BB962C8B-B14F-4D97-AF65-F5344CB8AC3E}">
        <p14:creationId xmlns:p14="http://schemas.microsoft.com/office/powerpoint/2010/main" val="153017343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Lst>
  <p:hf hdr="0" ftr="0" dt="0"/>
  <p:txStyles>
    <p:titleStyle>
      <a:lvl1pPr algn="l" defTabSz="685800" rtl="0" eaLnBrk="1" latinLnBrk="0" hangingPunct="1">
        <a:lnSpc>
          <a:spcPct val="90000"/>
        </a:lnSpc>
        <a:spcBef>
          <a:spcPct val="0"/>
        </a:spcBef>
        <a:buNone/>
        <a:defRPr sz="3000" b="1" kern="1200">
          <a:solidFill>
            <a:srgbClr val="18406A"/>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3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lni.wa.gov/licensing-permits/public-works-projects/contractors-employers/"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perkinsaccounting.com/leadership/teresa-petrie/" TargetMode="Externa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secure.lni.wa.gov/wagelookup/ApprenticeWageLookup.aspx"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secure.lni.wa.gov/wagelookup/"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lni.wa.gov/licensing-permits/public-works-projects/contractors-employers/#required-documents-for-doing-the-work" TargetMode="External"/><Relationship Id="rId2" Type="http://schemas.openxmlformats.org/officeDocument/2006/relationships/hyperlink" Target="https://www.youtube.com/playlist?list=PLnIrlBMM-OCZ9Hc1tO02UhcvWcPZ85k4F" TargetMode="Externa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hyperlink" Target="https://lni.wa.gov/licensing-permits/public-works-projects/contractors-employers/contractor-training" TargetMode="External"/><Relationship Id="rId2" Type="http://schemas.openxmlformats.org/officeDocument/2006/relationships/hyperlink" Target="https://lni.wa.gov/agency/small-business/" TargetMode="Externa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sos.wa.gov/"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esd.wa.gov/" TargetMode="External"/><Relationship Id="rId5" Type="http://schemas.openxmlformats.org/officeDocument/2006/relationships/hyperlink" Target="https://dor.wa.gov/" TargetMode="External"/><Relationship Id="rId4" Type="http://schemas.openxmlformats.org/officeDocument/2006/relationships/hyperlink" Target="https://lni.wa.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hyperlink" Target="https://www.pnsfa.org/" TargetMode="External"/><Relationship Id="rId3" Type="http://schemas.openxmlformats.org/officeDocument/2006/relationships/hyperlink" Target="https://www.mbaks.com/" TargetMode="External"/><Relationship Id="rId7" Type="http://schemas.openxmlformats.org/officeDocument/2006/relationships/hyperlink" Target="https://www.swca.org/" TargetMode="External"/><Relationship Id="rId2" Type="http://schemas.openxmlformats.org/officeDocument/2006/relationships/hyperlink" Target="https://www.apwa.net/" TargetMode="External"/><Relationship Id="rId1" Type="http://schemas.openxmlformats.org/officeDocument/2006/relationships/slideLayout" Target="../slideLayouts/slideLayout6.xml"/><Relationship Id="rId6" Type="http://schemas.openxmlformats.org/officeDocument/2006/relationships/hyperlink" Target="https://www.agc.org/" TargetMode="External"/><Relationship Id="rId5" Type="http://schemas.openxmlformats.org/officeDocument/2006/relationships/hyperlink" Target="https://www.abc.org/" TargetMode="Externa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8" Type="http://schemas.openxmlformats.org/officeDocument/2006/relationships/hyperlink" Target="https://wsbdc.org/about-us/" TargetMode="External"/><Relationship Id="rId3" Type="http://schemas.openxmlformats.org/officeDocument/2006/relationships/hyperlink" Target="http://www.ecenterdirect.com/" TargetMode="External"/><Relationship Id="rId7" Type="http://schemas.openxmlformats.org/officeDocument/2006/relationships/hyperlink" Target="https://mrscrosters.org/" TargetMode="External"/><Relationship Id="rId2" Type="http://schemas.openxmlformats.org/officeDocument/2006/relationships/hyperlink" Target="http://www.credc.org/" TargetMode="External"/><Relationship Id="rId1" Type="http://schemas.openxmlformats.org/officeDocument/2006/relationships/slideLayout" Target="../slideLayouts/slideLayout6.xml"/><Relationship Id="rId6" Type="http://schemas.openxmlformats.org/officeDocument/2006/relationships/hyperlink" Target="https://www.awb.org/initiatives/" TargetMode="External"/><Relationship Id="rId5" Type="http://schemas.openxmlformats.org/officeDocument/2006/relationships/hyperlink" Target="https://www.score.org/" TargetMode="External"/><Relationship Id="rId4" Type="http://schemas.openxmlformats.org/officeDocument/2006/relationships/hyperlink" Target="https://www.vancouverusa.com/business-owners/" TargetMode="External"/><Relationship Id="rId9"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8" Type="http://schemas.openxmlformats.org/officeDocument/2006/relationships/hyperlink" Target="https://washingtonapex.org/" TargetMode="External"/><Relationship Id="rId13" Type="http://schemas.openxmlformats.org/officeDocument/2006/relationships/image" Target="../media/image50.jpg"/><Relationship Id="rId3" Type="http://schemas.openxmlformats.org/officeDocument/2006/relationships/image" Target="../media/image46.jpg"/><Relationship Id="rId7" Type="http://schemas.openxmlformats.org/officeDocument/2006/relationships/hyperlink" Target="mailto:info@washingtonapex.org" TargetMode="External"/><Relationship Id="rId12" Type="http://schemas.openxmlformats.org/officeDocument/2006/relationships/image" Target="../media/image49.jpeg"/><Relationship Id="rId2" Type="http://schemas.openxmlformats.org/officeDocument/2006/relationships/notesSlide" Target="../notesSlides/notesSlide2.xml"/><Relationship Id="rId16" Type="http://schemas.openxmlformats.org/officeDocument/2006/relationships/image" Target="../media/image53.jpeg"/><Relationship Id="rId1" Type="http://schemas.openxmlformats.org/officeDocument/2006/relationships/slideLayout" Target="../slideLayouts/slideLayout40.xml"/><Relationship Id="rId6" Type="http://schemas.openxmlformats.org/officeDocument/2006/relationships/hyperlink" Target="mailto:atwashingtonapex.org/about-apex/staffinnovationstation@washingtonapex.or" TargetMode="External"/><Relationship Id="rId11" Type="http://schemas.openxmlformats.org/officeDocument/2006/relationships/image" Target="../media/image48.jpg"/><Relationship Id="rId5" Type="http://schemas.openxmlformats.org/officeDocument/2006/relationships/hyperlink" Target="http://washingtonapex.org/about-apex/staff" TargetMode="External"/><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hyperlink" Target="mailto:ptac@clallam.org" TargetMode="External"/><Relationship Id="rId9" Type="http://schemas.openxmlformats.org/officeDocument/2006/relationships/image" Target="../media/image16.png"/><Relationship Id="rId1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hyperlink" Target="https://washingtonapex.ecenterdirect.com/events/854117" TargetMode="External"/><Relationship Id="rId1" Type="http://schemas.openxmlformats.org/officeDocument/2006/relationships/slideLayout" Target="../slideLayouts/slideLayout45.xml"/><Relationship Id="rId6" Type="http://schemas.openxmlformats.org/officeDocument/2006/relationships/hyperlink" Target="https://washingtonapex.ecenterdirect.com/events/854120" TargetMode="External"/><Relationship Id="rId5" Type="http://schemas.openxmlformats.org/officeDocument/2006/relationships/image" Target="../media/image55.jpg"/><Relationship Id="rId4" Type="http://schemas.openxmlformats.org/officeDocument/2006/relationships/hyperlink" Target="https://washingtonapex.ecenterdirect.com/events/854083"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5.xml"/><Relationship Id="rId5" Type="http://schemas.openxmlformats.org/officeDocument/2006/relationships/image" Target="../media/image60.jpg"/><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7" name="Rectangle 6"/>
          <p:cNvSpPr/>
          <p:nvPr/>
        </p:nvSpPr>
        <p:spPr>
          <a:xfrm>
            <a:off x="762000" y="4278631"/>
            <a:ext cx="381000" cy="45719"/>
          </a:xfrm>
          <a:prstGeom prst="rect">
            <a:avLst/>
          </a:prstGeom>
          <a:solidFill>
            <a:srgbClr val="9C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cxnSp>
        <p:nvCxnSpPr>
          <p:cNvPr id="8" name="Straight Connector 7"/>
          <p:cNvCxnSpPr/>
          <p:nvPr/>
        </p:nvCxnSpPr>
        <p:spPr>
          <a:xfrm>
            <a:off x="685800" y="895350"/>
            <a:ext cx="7772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78966EC-FF56-8EA1-2643-97C9A3B9A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39833"/>
            <a:ext cx="6142256" cy="306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D4E10D-313C-D517-5361-DEB41B51D7B2}"/>
              </a:ext>
            </a:extLst>
          </p:cNvPr>
          <p:cNvSpPr>
            <a:spLocks noGrp="1"/>
          </p:cNvSpPr>
          <p:nvPr>
            <p:ph type="body" sz="quarter" idx="10"/>
          </p:nvPr>
        </p:nvSpPr>
        <p:spPr>
          <a:xfrm>
            <a:off x="648661" y="361950"/>
            <a:ext cx="7846679" cy="838200"/>
          </a:xfrm>
        </p:spPr>
        <p:txBody>
          <a:bodyPr/>
          <a:lstStyle/>
          <a:p>
            <a:pPr algn="ctr"/>
            <a:r>
              <a:rPr lang="en-US" sz="2000" dirty="0"/>
              <a:t>Example to Illustrate Revenue, Profit vs Cash</a:t>
            </a:r>
          </a:p>
        </p:txBody>
      </p:sp>
      <p:sp>
        <p:nvSpPr>
          <p:cNvPr id="11" name="Subtitle 2">
            <a:extLst>
              <a:ext uri="{FF2B5EF4-FFF2-40B4-BE49-F238E27FC236}">
                <a16:creationId xmlns:a16="http://schemas.microsoft.com/office/drawing/2014/main" id="{14D6355E-E9EE-D8B8-2625-417CD485EC0F}"/>
              </a:ext>
            </a:extLst>
          </p:cNvPr>
          <p:cNvSpPr>
            <a:spLocks noGrp="1"/>
          </p:cNvSpPr>
          <p:nvPr>
            <p:ph type="subTitle" idx="1"/>
          </p:nvPr>
        </p:nvSpPr>
        <p:spPr>
          <a:xfrm>
            <a:off x="685800" y="285750"/>
            <a:ext cx="4114800" cy="228600"/>
          </a:xfrm>
        </p:spPr>
        <p:txBody>
          <a:bodyPr/>
          <a:lstStyle/>
          <a:p>
            <a:r>
              <a:rPr lang="en-US" dirty="0"/>
              <a:t>ACCOUNTING PRINCIPLES: PREPARING FOR GOVERNMENT CONTRACTING</a:t>
            </a:r>
          </a:p>
          <a:p>
            <a:endParaRPr lang="en-US" dirty="0"/>
          </a:p>
          <a:p>
            <a:endParaRPr lang="en-US" dirty="0"/>
          </a:p>
        </p:txBody>
      </p:sp>
      <p:pic>
        <p:nvPicPr>
          <p:cNvPr id="8" name="Picture 7">
            <a:extLst>
              <a:ext uri="{FF2B5EF4-FFF2-40B4-BE49-F238E27FC236}">
                <a16:creationId xmlns:a16="http://schemas.microsoft.com/office/drawing/2014/main" id="{BC0287BC-28DD-29C7-BD77-AEECB4DD69CD}"/>
              </a:ext>
            </a:extLst>
          </p:cNvPr>
          <p:cNvPicPr>
            <a:picLocks noChangeAspect="1"/>
          </p:cNvPicPr>
          <p:nvPr/>
        </p:nvPicPr>
        <p:blipFill>
          <a:blip r:embed="rId2"/>
          <a:stretch>
            <a:fillRect/>
          </a:stretch>
        </p:blipFill>
        <p:spPr>
          <a:xfrm>
            <a:off x="114300" y="1428750"/>
            <a:ext cx="8915400" cy="2842327"/>
          </a:xfrm>
          <a:prstGeom prst="rect">
            <a:avLst/>
          </a:prstGeom>
        </p:spPr>
      </p:pic>
    </p:spTree>
    <p:extLst>
      <p:ext uri="{BB962C8B-B14F-4D97-AF65-F5344CB8AC3E}">
        <p14:creationId xmlns:p14="http://schemas.microsoft.com/office/powerpoint/2010/main" val="410573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D4E10D-313C-D517-5361-DEB41B51D7B2}"/>
              </a:ext>
            </a:extLst>
          </p:cNvPr>
          <p:cNvSpPr>
            <a:spLocks noGrp="1"/>
          </p:cNvSpPr>
          <p:nvPr>
            <p:ph type="body" sz="quarter" idx="10"/>
          </p:nvPr>
        </p:nvSpPr>
        <p:spPr>
          <a:xfrm>
            <a:off x="648661" y="361950"/>
            <a:ext cx="7846679" cy="838200"/>
          </a:xfrm>
        </p:spPr>
        <p:txBody>
          <a:bodyPr/>
          <a:lstStyle/>
          <a:p>
            <a:r>
              <a:rPr lang="en-US" b="1" dirty="0"/>
              <a:t>The S Curves of Cash</a:t>
            </a:r>
          </a:p>
        </p:txBody>
      </p:sp>
      <p:sp>
        <p:nvSpPr>
          <p:cNvPr id="11" name="Subtitle 2">
            <a:extLst>
              <a:ext uri="{FF2B5EF4-FFF2-40B4-BE49-F238E27FC236}">
                <a16:creationId xmlns:a16="http://schemas.microsoft.com/office/drawing/2014/main" id="{14D6355E-E9EE-D8B8-2625-417CD485EC0F}"/>
              </a:ext>
            </a:extLst>
          </p:cNvPr>
          <p:cNvSpPr>
            <a:spLocks noGrp="1"/>
          </p:cNvSpPr>
          <p:nvPr>
            <p:ph type="subTitle" idx="1"/>
          </p:nvPr>
        </p:nvSpPr>
        <p:spPr>
          <a:xfrm>
            <a:off x="685800" y="285750"/>
            <a:ext cx="4419600" cy="228600"/>
          </a:xfrm>
        </p:spPr>
        <p:txBody>
          <a:bodyPr/>
          <a:lstStyle/>
          <a:p>
            <a:r>
              <a:rPr lang="en-US" dirty="0"/>
              <a:t>ACCOUNTING PRINCIPLES: PREPARING FOR GOVERNMENT CONTRACTING</a:t>
            </a:r>
          </a:p>
          <a:p>
            <a:endParaRPr lang="en-US" dirty="0"/>
          </a:p>
          <a:p>
            <a:endParaRPr lang="en-US" dirty="0"/>
          </a:p>
        </p:txBody>
      </p:sp>
      <p:grpSp>
        <p:nvGrpSpPr>
          <p:cNvPr id="6" name="Group 5">
            <a:extLst>
              <a:ext uri="{FF2B5EF4-FFF2-40B4-BE49-F238E27FC236}">
                <a16:creationId xmlns:a16="http://schemas.microsoft.com/office/drawing/2014/main" id="{22100E3F-342A-D9F1-E22D-4DF74143EAEF}"/>
              </a:ext>
            </a:extLst>
          </p:cNvPr>
          <p:cNvGrpSpPr/>
          <p:nvPr/>
        </p:nvGrpSpPr>
        <p:grpSpPr>
          <a:xfrm>
            <a:off x="304800" y="1141366"/>
            <a:ext cx="7924800" cy="3965073"/>
            <a:chOff x="990600" y="1352550"/>
            <a:chExt cx="6862482" cy="2985801"/>
          </a:xfrm>
        </p:grpSpPr>
        <p:pic>
          <p:nvPicPr>
            <p:cNvPr id="2" name="Picture 2" descr="Sine Wave Icon - Clip Art Png,Sine Wave Png - free transparent png images - pngaaa.com">
              <a:extLst>
                <a:ext uri="{FF2B5EF4-FFF2-40B4-BE49-F238E27FC236}">
                  <a16:creationId xmlns:a16="http://schemas.microsoft.com/office/drawing/2014/main" id="{E13A8536-AB33-BF2E-C716-FB82BDF285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6556" y1="12816" x2="26111" y2="87015"/>
                          <a14:foregroundMark x1="27000" y1="85835" x2="33990" y2="84959"/>
                          <a14:foregroundMark x1="45509" y1="85186" x2="67667" y2="88196"/>
                          <a14:foregroundMark x1="67667" y1="88196" x2="76111" y2="86847"/>
                          <a14:foregroundMark x1="76111" y1="86847" x2="76444" y2="86172"/>
                          <a14:foregroundMark x1="56333" y1="86509" x2="56333" y2="86509"/>
                          <a14:foregroundMark x1="67000" y1="87352" x2="75889" y2="85329"/>
                          <a14:foregroundMark x1="26667" y1="11636" x2="26889" y2="85666"/>
                          <a14:backgroundMark x1="6778" y1="17201" x2="8889" y2="53457"/>
                          <a14:backgroundMark x1="8889" y1="53457" x2="19444" y2="46712"/>
                          <a14:backgroundMark x1="19444" y1="46712" x2="17778" y2="12310"/>
                          <a14:backgroundMark x1="17778" y1="12310" x2="15111" y2="6408"/>
                          <a14:backgroundMark x1="39889" y1="15177" x2="82556" y2="27993"/>
                          <a14:backgroundMark x1="82556" y1="27993" x2="90556" y2="74030"/>
                          <a14:backgroundMark x1="90556" y1="74030" x2="89222" y2="92243"/>
                          <a14:backgroundMark x1="50889" y1="42159" x2="48444" y2="62563"/>
                          <a14:backgroundMark x1="48444" y1="62563" x2="48111" y2="63406"/>
                          <a14:backgroundMark x1="39000" y1="49578" x2="39000" y2="60877"/>
                          <a14:backgroundMark x1="34667" y1="83305" x2="46556" y2="82631"/>
                          <a14:backgroundMark x1="46556" y1="82631" x2="46556" y2="82631"/>
                        </a14:backgroundRemoval>
                      </a14:imgEffect>
                    </a14:imgLayer>
                  </a14:imgProps>
                </a:ext>
                <a:ext uri="{28A0092B-C50C-407E-A947-70E740481C1C}">
                  <a14:useLocalDpi xmlns:a14="http://schemas.microsoft.com/office/drawing/2010/main" val="0"/>
                </a:ext>
              </a:extLst>
            </a:blip>
            <a:srcRect/>
            <a:stretch>
              <a:fillRect/>
            </a:stretch>
          </p:blipFill>
          <p:spPr bwMode="auto">
            <a:xfrm>
              <a:off x="990600" y="1352550"/>
              <a:ext cx="6862482" cy="29220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7CAC5A-2CE7-DE21-3BF5-B9587D226549}"/>
                </a:ext>
              </a:extLst>
            </p:cNvPr>
            <p:cNvSpPr txBox="1"/>
            <p:nvPr/>
          </p:nvSpPr>
          <p:spPr>
            <a:xfrm>
              <a:off x="3659841" y="4061352"/>
              <a:ext cx="1553825" cy="276999"/>
            </a:xfrm>
            <a:prstGeom prst="rect">
              <a:avLst/>
            </a:prstGeom>
            <a:noFill/>
          </p:spPr>
          <p:txBody>
            <a:bodyPr wrap="square" rtlCol="0">
              <a:spAutoFit/>
            </a:bodyPr>
            <a:lstStyle/>
            <a:p>
              <a:r>
                <a:rPr lang="en-US" sz="1200" dirty="0">
                  <a:latin typeface="GT Walsheim Lt" panose="00000400000000000000" pitchFamily="2" charset="0"/>
                </a:rPr>
                <a:t>Timeline in Weeks</a:t>
              </a:r>
            </a:p>
          </p:txBody>
        </p:sp>
      </p:grpSp>
      <p:sp>
        <p:nvSpPr>
          <p:cNvPr id="7" name="Rectangle 6">
            <a:extLst>
              <a:ext uri="{FF2B5EF4-FFF2-40B4-BE49-F238E27FC236}">
                <a16:creationId xmlns:a16="http://schemas.microsoft.com/office/drawing/2014/main" id="{6FE18600-2EB7-7805-BADE-79A7778C867A}"/>
              </a:ext>
            </a:extLst>
          </p:cNvPr>
          <p:cNvSpPr/>
          <p:nvPr/>
        </p:nvSpPr>
        <p:spPr>
          <a:xfrm>
            <a:off x="6869422" y="1885950"/>
            <a:ext cx="1814920" cy="346249"/>
          </a:xfrm>
          <a:prstGeom prst="rect">
            <a:avLst/>
          </a:prstGeom>
          <a:noFill/>
        </p:spPr>
        <p:txBody>
          <a:bodyPr wrap="square" lIns="68580" tIns="34290" rIns="68580" bIns="34290">
            <a:spAutoFit/>
          </a:bodyPr>
          <a:lstStyle/>
          <a:p>
            <a:r>
              <a:rPr lang="en-US" dirty="0">
                <a:solidFill>
                  <a:srgbClr val="ED7161"/>
                </a:solidFill>
                <a:latin typeface="GT Walsheim Bl" panose="00000900000000000000" pitchFamily="2" charset="0"/>
              </a:rPr>
              <a:t>Cash Out</a:t>
            </a:r>
          </a:p>
        </p:txBody>
      </p:sp>
      <p:sp>
        <p:nvSpPr>
          <p:cNvPr id="8" name="Rectangle 7">
            <a:extLst>
              <a:ext uri="{FF2B5EF4-FFF2-40B4-BE49-F238E27FC236}">
                <a16:creationId xmlns:a16="http://schemas.microsoft.com/office/drawing/2014/main" id="{F2F4DCA4-7C1F-D3D5-95F7-7FC93E35EE90}"/>
              </a:ext>
            </a:extLst>
          </p:cNvPr>
          <p:cNvSpPr/>
          <p:nvPr/>
        </p:nvSpPr>
        <p:spPr>
          <a:xfrm>
            <a:off x="6869422" y="2346499"/>
            <a:ext cx="2084120" cy="346249"/>
          </a:xfrm>
          <a:prstGeom prst="rect">
            <a:avLst/>
          </a:prstGeom>
          <a:noFill/>
        </p:spPr>
        <p:txBody>
          <a:bodyPr wrap="square" lIns="68580" tIns="34290" rIns="68580" bIns="34290">
            <a:spAutoFit/>
          </a:bodyPr>
          <a:lstStyle/>
          <a:p>
            <a:r>
              <a:rPr lang="en-US" dirty="0">
                <a:solidFill>
                  <a:srgbClr val="88C057"/>
                </a:solidFill>
                <a:latin typeface="GT Walsheim Bl" panose="00000900000000000000" pitchFamily="2" charset="0"/>
              </a:rPr>
              <a:t>Cash In</a:t>
            </a:r>
          </a:p>
        </p:txBody>
      </p:sp>
      <p:sp>
        <p:nvSpPr>
          <p:cNvPr id="4" name="TextBox 3">
            <a:extLst>
              <a:ext uri="{FF2B5EF4-FFF2-40B4-BE49-F238E27FC236}">
                <a16:creationId xmlns:a16="http://schemas.microsoft.com/office/drawing/2014/main" id="{ABD2426A-EF7D-B536-B7CC-875FFE8F9DDB}"/>
              </a:ext>
            </a:extLst>
          </p:cNvPr>
          <p:cNvSpPr txBox="1"/>
          <p:nvPr/>
        </p:nvSpPr>
        <p:spPr>
          <a:xfrm>
            <a:off x="1447800" y="2718179"/>
            <a:ext cx="762000" cy="276999"/>
          </a:xfrm>
          <a:prstGeom prst="rect">
            <a:avLst/>
          </a:prstGeom>
          <a:noFill/>
        </p:spPr>
        <p:txBody>
          <a:bodyPr wrap="square" rtlCol="0">
            <a:spAutoFit/>
          </a:bodyPr>
          <a:lstStyle/>
          <a:p>
            <a:r>
              <a:rPr lang="en-US" sz="1200" dirty="0">
                <a:latin typeface="GT Walsheim Lt" panose="00000400000000000000" pitchFamily="2" charset="0"/>
              </a:rPr>
              <a:t>$$$</a:t>
            </a:r>
          </a:p>
        </p:txBody>
      </p:sp>
    </p:spTree>
    <p:extLst>
      <p:ext uri="{BB962C8B-B14F-4D97-AF65-F5344CB8AC3E}">
        <p14:creationId xmlns:p14="http://schemas.microsoft.com/office/powerpoint/2010/main" val="252991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D4E10D-313C-D517-5361-DEB41B51D7B2}"/>
              </a:ext>
            </a:extLst>
          </p:cNvPr>
          <p:cNvSpPr>
            <a:spLocks noGrp="1"/>
          </p:cNvSpPr>
          <p:nvPr>
            <p:ph type="body" sz="quarter" idx="10"/>
          </p:nvPr>
        </p:nvSpPr>
        <p:spPr>
          <a:xfrm>
            <a:off x="685800" y="292100"/>
            <a:ext cx="7846679" cy="838200"/>
          </a:xfrm>
        </p:spPr>
        <p:txBody>
          <a:bodyPr/>
          <a:lstStyle/>
          <a:p>
            <a:r>
              <a:rPr lang="en-US" b="1" dirty="0"/>
              <a:t>Example Weekly Cash Flash</a:t>
            </a:r>
          </a:p>
        </p:txBody>
      </p:sp>
      <p:sp>
        <p:nvSpPr>
          <p:cNvPr id="11" name="Subtitle 2">
            <a:extLst>
              <a:ext uri="{FF2B5EF4-FFF2-40B4-BE49-F238E27FC236}">
                <a16:creationId xmlns:a16="http://schemas.microsoft.com/office/drawing/2014/main" id="{14D6355E-E9EE-D8B8-2625-417CD485EC0F}"/>
              </a:ext>
            </a:extLst>
          </p:cNvPr>
          <p:cNvSpPr>
            <a:spLocks noGrp="1"/>
          </p:cNvSpPr>
          <p:nvPr>
            <p:ph type="subTitle" idx="1"/>
          </p:nvPr>
        </p:nvSpPr>
        <p:spPr>
          <a:xfrm>
            <a:off x="685800" y="285750"/>
            <a:ext cx="4267200" cy="228600"/>
          </a:xfrm>
        </p:spPr>
        <p:txBody>
          <a:bodyPr/>
          <a:lstStyle/>
          <a:p>
            <a:r>
              <a:rPr lang="en-US" dirty="0"/>
              <a:t>ACCOUNTING PRINCIPLES: PREPARING FOR GOVERNMENT CONTRACTING</a:t>
            </a:r>
          </a:p>
          <a:p>
            <a:endParaRPr lang="en-US" dirty="0"/>
          </a:p>
          <a:p>
            <a:endParaRPr lang="en-US" dirty="0"/>
          </a:p>
        </p:txBody>
      </p:sp>
      <p:graphicFrame>
        <p:nvGraphicFramePr>
          <p:cNvPr id="10" name="Table 9">
            <a:extLst>
              <a:ext uri="{FF2B5EF4-FFF2-40B4-BE49-F238E27FC236}">
                <a16:creationId xmlns:a16="http://schemas.microsoft.com/office/drawing/2014/main" id="{1258D7B9-75F6-4570-16A9-FD729FB2B54B}"/>
              </a:ext>
            </a:extLst>
          </p:cNvPr>
          <p:cNvGraphicFramePr>
            <a:graphicFrameLocks noGrp="1"/>
          </p:cNvGraphicFramePr>
          <p:nvPr>
            <p:extLst>
              <p:ext uri="{D42A27DB-BD31-4B8C-83A1-F6EECF244321}">
                <p14:modId xmlns:p14="http://schemas.microsoft.com/office/powerpoint/2010/main" val="1784849692"/>
              </p:ext>
            </p:extLst>
          </p:nvPr>
        </p:nvGraphicFramePr>
        <p:xfrm>
          <a:off x="2368317" y="1369216"/>
          <a:ext cx="4407366" cy="3263511"/>
        </p:xfrm>
        <a:graphic>
          <a:graphicData uri="http://schemas.openxmlformats.org/drawingml/2006/table">
            <a:tbl>
              <a:tblPr/>
              <a:tblGrid>
                <a:gridCol w="1437996">
                  <a:extLst>
                    <a:ext uri="{9D8B030D-6E8A-4147-A177-3AD203B41FA5}">
                      <a16:colId xmlns:a16="http://schemas.microsoft.com/office/drawing/2014/main" val="2860344596"/>
                    </a:ext>
                  </a:extLst>
                </a:gridCol>
                <a:gridCol w="494895">
                  <a:extLst>
                    <a:ext uri="{9D8B030D-6E8A-4147-A177-3AD203B41FA5}">
                      <a16:colId xmlns:a16="http://schemas.microsoft.com/office/drawing/2014/main" val="569872958"/>
                    </a:ext>
                  </a:extLst>
                </a:gridCol>
                <a:gridCol w="494895">
                  <a:extLst>
                    <a:ext uri="{9D8B030D-6E8A-4147-A177-3AD203B41FA5}">
                      <a16:colId xmlns:a16="http://schemas.microsoft.com/office/drawing/2014/main" val="2294066906"/>
                    </a:ext>
                  </a:extLst>
                </a:gridCol>
                <a:gridCol w="494895">
                  <a:extLst>
                    <a:ext uri="{9D8B030D-6E8A-4147-A177-3AD203B41FA5}">
                      <a16:colId xmlns:a16="http://schemas.microsoft.com/office/drawing/2014/main" val="1531685399"/>
                    </a:ext>
                  </a:extLst>
                </a:gridCol>
                <a:gridCol w="494895">
                  <a:extLst>
                    <a:ext uri="{9D8B030D-6E8A-4147-A177-3AD203B41FA5}">
                      <a16:colId xmlns:a16="http://schemas.microsoft.com/office/drawing/2014/main" val="1094450279"/>
                    </a:ext>
                  </a:extLst>
                </a:gridCol>
                <a:gridCol w="494895">
                  <a:extLst>
                    <a:ext uri="{9D8B030D-6E8A-4147-A177-3AD203B41FA5}">
                      <a16:colId xmlns:a16="http://schemas.microsoft.com/office/drawing/2014/main" val="2938801480"/>
                    </a:ext>
                  </a:extLst>
                </a:gridCol>
                <a:gridCol w="494895">
                  <a:extLst>
                    <a:ext uri="{9D8B030D-6E8A-4147-A177-3AD203B41FA5}">
                      <a16:colId xmlns:a16="http://schemas.microsoft.com/office/drawing/2014/main" val="1702839119"/>
                    </a:ext>
                  </a:extLst>
                </a:gridCol>
              </a:tblGrid>
              <a:tr h="135396">
                <a:tc>
                  <a:txBody>
                    <a:bodyPr/>
                    <a:lstStyle/>
                    <a:p>
                      <a:pPr algn="l" fontAlgn="b"/>
                      <a:r>
                        <a:rPr lang="en-US" sz="800" b="1" i="1" u="none" strike="noStrike">
                          <a:solidFill>
                            <a:srgbClr val="000000"/>
                          </a:solidFill>
                          <a:effectLst/>
                          <a:latin typeface="Calibri" panose="020F0502020204030204" pitchFamily="34" charset="0"/>
                        </a:rPr>
                        <a:t>Cash Flash</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28875797"/>
                  </a:ext>
                </a:extLst>
              </a:tr>
              <a:tr h="135396">
                <a:tc>
                  <a:txBody>
                    <a:bodyPr/>
                    <a:lstStyle/>
                    <a:p>
                      <a:pPr algn="l" fontAlgn="b"/>
                      <a:r>
                        <a:rPr lang="en-US" sz="800" b="1" i="1" u="none" strike="noStrike">
                          <a:solidFill>
                            <a:srgbClr val="000000"/>
                          </a:solidFill>
                          <a:effectLst/>
                          <a:latin typeface="Calibri" panose="020F0502020204030204" pitchFamily="34" charset="0"/>
                        </a:rPr>
                        <a:t>Projected by Week</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856532472"/>
                  </a:ext>
                </a:extLst>
              </a:tr>
              <a:tr h="140065">
                <a:tc>
                  <a:txBody>
                    <a:bodyPr/>
                    <a:lstStyle/>
                    <a:p>
                      <a:pPr algn="l" fontAlgn="b"/>
                      <a:endParaRPr lang="en-US" sz="800" b="1" i="1"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340389"/>
                  </a:ext>
                </a:extLst>
              </a:tr>
              <a:tr h="140065">
                <a:tc>
                  <a:txBody>
                    <a:bodyPr/>
                    <a:lstStyle/>
                    <a:p>
                      <a:pPr algn="r" fontAlgn="b"/>
                      <a:r>
                        <a:rPr lang="en-US" sz="600" b="1" i="1" u="none" strike="noStrike">
                          <a:solidFill>
                            <a:srgbClr val="000000"/>
                          </a:solidFill>
                          <a:effectLst/>
                          <a:latin typeface="Calibri" panose="020F0502020204030204" pitchFamily="34" charset="0"/>
                        </a:rPr>
                        <a:t>Week Ending</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03/01/24</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03/08/24</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03/15/24</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03/22/24</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03/29/24</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04/05/24</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687710"/>
                  </a:ext>
                </a:extLst>
              </a:tr>
              <a:tr h="135396">
                <a:tc>
                  <a:txBody>
                    <a:bodyPr/>
                    <a:lstStyle/>
                    <a:p>
                      <a:pPr algn="r"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85651090"/>
                  </a:ext>
                </a:extLst>
              </a:tr>
              <a:tr h="135396">
                <a:tc>
                  <a:txBody>
                    <a:bodyPr/>
                    <a:lstStyle/>
                    <a:p>
                      <a:pPr algn="l" fontAlgn="b"/>
                      <a:r>
                        <a:rPr lang="en-US" sz="800" b="1" i="1" u="none" strike="noStrike">
                          <a:solidFill>
                            <a:srgbClr val="000000"/>
                          </a:solidFill>
                          <a:effectLst/>
                          <a:latin typeface="Calibri" panose="020F0502020204030204" pitchFamily="34" charset="0"/>
                        </a:rPr>
                        <a:t>Inventory Purchases</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80,000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60,000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50,000 </a:t>
                      </a:r>
                    </a:p>
                  </a:txBody>
                  <a:tcPr marL="0" marR="0" marT="0" marB="0" anchor="b">
                    <a:lnL>
                      <a:noFill/>
                    </a:lnL>
                    <a:lnR>
                      <a:noFill/>
                    </a:lnR>
                    <a:lnT>
                      <a:noFill/>
                    </a:lnT>
                    <a:lnB>
                      <a:noFill/>
                    </a:lnB>
                  </a:tcPr>
                </a:tc>
                <a:extLst>
                  <a:ext uri="{0D108BD9-81ED-4DB2-BD59-A6C34878D82A}">
                    <a16:rowId xmlns:a16="http://schemas.microsoft.com/office/drawing/2014/main" val="2200606824"/>
                  </a:ext>
                </a:extLst>
              </a:tr>
              <a:tr h="135396">
                <a:tc>
                  <a:txBody>
                    <a:bodyPr/>
                    <a:lstStyle/>
                    <a:p>
                      <a:pPr algn="l" fontAlgn="b"/>
                      <a:endParaRPr lang="en-US" sz="800" b="1" i="1"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132451588"/>
                  </a:ext>
                </a:extLst>
              </a:tr>
              <a:tr h="135396">
                <a:tc>
                  <a:txBody>
                    <a:bodyPr/>
                    <a:lstStyle/>
                    <a:p>
                      <a:pPr algn="l" fontAlgn="b"/>
                      <a:r>
                        <a:rPr lang="en-US" sz="800" b="1" i="1" u="none" strike="noStrike">
                          <a:solidFill>
                            <a:srgbClr val="000000"/>
                          </a:solidFill>
                          <a:effectLst/>
                          <a:latin typeface="Calibri" panose="020F0502020204030204" pitchFamily="34" charset="0"/>
                        </a:rPr>
                        <a:t>Freight/Shipping</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5,000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2,000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1,500 </a:t>
                      </a:r>
                    </a:p>
                  </a:txBody>
                  <a:tcPr marL="0" marR="0" marT="0" marB="0" anchor="b">
                    <a:lnL>
                      <a:noFill/>
                    </a:lnL>
                    <a:lnR>
                      <a:noFill/>
                    </a:lnR>
                    <a:lnT>
                      <a:noFill/>
                    </a:lnT>
                    <a:lnB>
                      <a:noFill/>
                    </a:lnB>
                  </a:tcPr>
                </a:tc>
                <a:extLst>
                  <a:ext uri="{0D108BD9-81ED-4DB2-BD59-A6C34878D82A}">
                    <a16:rowId xmlns:a16="http://schemas.microsoft.com/office/drawing/2014/main" val="1661471330"/>
                  </a:ext>
                </a:extLst>
              </a:tr>
              <a:tr h="135396">
                <a:tc>
                  <a:txBody>
                    <a:bodyPr/>
                    <a:lstStyle/>
                    <a:p>
                      <a:pPr algn="l" fontAlgn="b"/>
                      <a:endParaRPr lang="en-US" sz="800" b="1" i="1"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68162269"/>
                  </a:ext>
                </a:extLst>
              </a:tr>
              <a:tr h="135396">
                <a:tc>
                  <a:txBody>
                    <a:bodyPr/>
                    <a:lstStyle/>
                    <a:p>
                      <a:pPr algn="l" fontAlgn="b"/>
                      <a:r>
                        <a:rPr lang="en-US" sz="800" b="1" i="1" u="none" strike="noStrike">
                          <a:solidFill>
                            <a:srgbClr val="000000"/>
                          </a:solidFill>
                          <a:effectLst/>
                          <a:latin typeface="Calibri" panose="020F0502020204030204" pitchFamily="34" charset="0"/>
                        </a:rPr>
                        <a:t>Operating Expenses</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15,000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8,000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10,000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35,000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25,000 </a:t>
                      </a:r>
                    </a:p>
                  </a:txBody>
                  <a:tcPr marL="0" marR="0" marT="0" marB="0" anchor="b">
                    <a:lnL>
                      <a:noFill/>
                    </a:lnL>
                    <a:lnR>
                      <a:noFill/>
                    </a:lnR>
                    <a:lnT>
                      <a:noFill/>
                    </a:lnT>
                    <a:lnB>
                      <a:noFill/>
                    </a:lnB>
                  </a:tcPr>
                </a:tc>
                <a:extLst>
                  <a:ext uri="{0D108BD9-81ED-4DB2-BD59-A6C34878D82A}">
                    <a16:rowId xmlns:a16="http://schemas.microsoft.com/office/drawing/2014/main" val="605511677"/>
                  </a:ext>
                </a:extLst>
              </a:tr>
              <a:tr h="135396">
                <a:tc>
                  <a:txBody>
                    <a:bodyPr/>
                    <a:lstStyle/>
                    <a:p>
                      <a:pPr algn="l" fontAlgn="b"/>
                      <a:endParaRPr lang="en-US" sz="800" b="1" i="1"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797140523"/>
                  </a:ext>
                </a:extLst>
              </a:tr>
              <a:tr h="135396">
                <a:tc>
                  <a:txBody>
                    <a:bodyPr/>
                    <a:lstStyle/>
                    <a:p>
                      <a:pPr algn="l" fontAlgn="b"/>
                      <a:r>
                        <a:rPr lang="en-US" sz="800" b="1" i="1" u="none" strike="noStrike" dirty="0">
                          <a:solidFill>
                            <a:srgbClr val="000000"/>
                          </a:solidFill>
                          <a:effectLst/>
                          <a:latin typeface="Calibri" panose="020F0502020204030204" pitchFamily="34" charset="0"/>
                        </a:rPr>
                        <a:t>Subcontractor Payments</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45,000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25,000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15,000 </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114346663"/>
                  </a:ext>
                </a:extLst>
              </a:tr>
              <a:tr h="135396">
                <a:tc>
                  <a:txBody>
                    <a:bodyPr/>
                    <a:lstStyle/>
                    <a:p>
                      <a:pPr algn="l" fontAlgn="b"/>
                      <a:endParaRPr lang="en-US" sz="800" b="1" i="1"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763950"/>
                  </a:ext>
                </a:extLst>
              </a:tr>
              <a:tr h="135396">
                <a:tc>
                  <a:txBody>
                    <a:bodyPr/>
                    <a:lstStyle/>
                    <a:p>
                      <a:pPr algn="r" fontAlgn="b"/>
                      <a:r>
                        <a:rPr lang="en-US" sz="800" b="1" i="1" u="none" strike="noStrike">
                          <a:solidFill>
                            <a:srgbClr val="000000"/>
                          </a:solidFill>
                          <a:effectLst/>
                          <a:latin typeface="Calibri" panose="020F0502020204030204" pitchFamily="34" charset="0"/>
                        </a:rPr>
                        <a:t>SubTotal Expenditures</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100,000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115,000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35,000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50,000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76,500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78069967"/>
                  </a:ext>
                </a:extLst>
              </a:tr>
              <a:tr h="135396">
                <a:tc>
                  <a:txBody>
                    <a:bodyPr/>
                    <a:lstStyle/>
                    <a:p>
                      <a:pPr algn="r" fontAlgn="b"/>
                      <a:endParaRPr lang="en-US" sz="800" b="1" i="1"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00799318"/>
                  </a:ext>
                </a:extLst>
              </a:tr>
              <a:tr h="135396">
                <a:tc>
                  <a:txBody>
                    <a:bodyPr/>
                    <a:lstStyle/>
                    <a:p>
                      <a:pPr algn="l" fontAlgn="b"/>
                      <a:r>
                        <a:rPr lang="en-US" sz="800" b="1" i="1" u="none" strike="noStrike">
                          <a:solidFill>
                            <a:srgbClr val="000000"/>
                          </a:solidFill>
                          <a:effectLst/>
                          <a:latin typeface="Calibri" panose="020F0502020204030204" pitchFamily="34" charset="0"/>
                        </a:rPr>
                        <a:t>Payroll &amp; Benefits</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25,000 </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25,000 </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25,000 </a:t>
                      </a:r>
                    </a:p>
                  </a:txBody>
                  <a:tcPr marL="0" marR="0" marT="0" marB="0" anchor="b">
                    <a:lnL>
                      <a:noFill/>
                    </a:lnL>
                    <a:lnR>
                      <a:noFill/>
                    </a:lnR>
                    <a:lnT>
                      <a:noFill/>
                    </a:lnT>
                    <a:lnB>
                      <a:noFill/>
                    </a:lnB>
                  </a:tcPr>
                </a:tc>
                <a:extLst>
                  <a:ext uri="{0D108BD9-81ED-4DB2-BD59-A6C34878D82A}">
                    <a16:rowId xmlns:a16="http://schemas.microsoft.com/office/drawing/2014/main" val="4045930960"/>
                  </a:ext>
                </a:extLst>
              </a:tr>
              <a:tr h="135396">
                <a:tc>
                  <a:txBody>
                    <a:bodyPr/>
                    <a:lstStyle/>
                    <a:p>
                      <a:pPr algn="l" fontAlgn="b"/>
                      <a:endParaRPr lang="en-US" sz="800" b="1" i="1"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3405815"/>
                  </a:ext>
                </a:extLst>
              </a:tr>
              <a:tr h="135396">
                <a:tc>
                  <a:txBody>
                    <a:bodyPr/>
                    <a:lstStyle/>
                    <a:p>
                      <a:pPr algn="r" fontAlgn="b"/>
                      <a:r>
                        <a:rPr lang="en-US" sz="800" b="1" i="1" u="none" strike="noStrike">
                          <a:solidFill>
                            <a:srgbClr val="000000"/>
                          </a:solidFill>
                          <a:effectLst/>
                          <a:latin typeface="Calibri" panose="020F0502020204030204" pitchFamily="34" charset="0"/>
                        </a:rPr>
                        <a:t>Total Estimated Disbursements</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125,000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115,000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60,000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50,000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101,500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51171457"/>
                  </a:ext>
                </a:extLst>
              </a:tr>
              <a:tr h="135396">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88823824"/>
                  </a:ext>
                </a:extLst>
              </a:tr>
              <a:tr h="135396">
                <a:tc>
                  <a:txBody>
                    <a:bodyPr/>
                    <a:lstStyle/>
                    <a:p>
                      <a:pPr algn="l" fontAlgn="b"/>
                      <a:r>
                        <a:rPr lang="en-US" sz="800" b="1" i="1" u="none" strike="noStrike">
                          <a:solidFill>
                            <a:srgbClr val="000000"/>
                          </a:solidFill>
                          <a:effectLst/>
                          <a:latin typeface="Calibri" panose="020F0502020204030204" pitchFamily="34" charset="0"/>
                        </a:rPr>
                        <a:t>Projected Deposits</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80,000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140,000 </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20,000 </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50,000 </a:t>
                      </a:r>
                    </a:p>
                  </a:txBody>
                  <a:tcPr marL="0" marR="0" marT="0" marB="0" anchor="b">
                    <a:lnL>
                      <a:noFill/>
                    </a:lnL>
                    <a:lnR>
                      <a:noFill/>
                    </a:lnR>
                    <a:lnT>
                      <a:noFill/>
                    </a:lnT>
                    <a:lnB>
                      <a:noFill/>
                    </a:lnB>
                  </a:tcPr>
                </a:tc>
                <a:extLst>
                  <a:ext uri="{0D108BD9-81ED-4DB2-BD59-A6C34878D82A}">
                    <a16:rowId xmlns:a16="http://schemas.microsoft.com/office/drawing/2014/main" val="1573723374"/>
                  </a:ext>
                </a:extLst>
              </a:tr>
              <a:tr h="135396">
                <a:tc>
                  <a:txBody>
                    <a:bodyPr/>
                    <a:lstStyle/>
                    <a:p>
                      <a:pPr algn="l" fontAlgn="b"/>
                      <a:r>
                        <a:rPr lang="en-US" sz="800" b="1" i="1" u="none" strike="noStrike">
                          <a:solidFill>
                            <a:srgbClr val="000000"/>
                          </a:solidFill>
                          <a:effectLst/>
                          <a:latin typeface="Calibri" panose="020F0502020204030204" pitchFamily="34" charset="0"/>
                        </a:rPr>
                        <a:t>Projected LOC Advances</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25,000 </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956960163"/>
                  </a:ext>
                </a:extLst>
              </a:tr>
              <a:tr h="135396">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452636"/>
                  </a:ext>
                </a:extLst>
              </a:tr>
              <a:tr h="140065">
                <a:tc>
                  <a:txBody>
                    <a:bodyPr/>
                    <a:lstStyle/>
                    <a:p>
                      <a:pPr algn="l" fontAlgn="b"/>
                      <a:r>
                        <a:rPr lang="en-US" sz="800" b="1" i="1" u="none" strike="noStrike">
                          <a:solidFill>
                            <a:srgbClr val="000000"/>
                          </a:solidFill>
                          <a:effectLst/>
                          <a:latin typeface="Calibri" panose="020F0502020204030204" pitchFamily="34" charset="0"/>
                        </a:rPr>
                        <a:t>Ending Cash Position</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100,000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55,000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80,000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65,000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15,000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9C0006"/>
                          </a:solidFill>
                          <a:effectLst/>
                          <a:latin typeface="Calibri" panose="020F0502020204030204" pitchFamily="34" charset="0"/>
                        </a:rPr>
                        <a:t>     (36,500)</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661599885"/>
                  </a:ext>
                </a:extLst>
              </a:tr>
              <a:tr h="135396">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80374075"/>
                  </a:ext>
                </a:extLst>
              </a:tr>
            </a:tbl>
          </a:graphicData>
        </a:graphic>
      </p:graphicFrame>
    </p:spTree>
    <p:extLst>
      <p:ext uri="{BB962C8B-B14F-4D97-AF65-F5344CB8AC3E}">
        <p14:creationId xmlns:p14="http://schemas.microsoft.com/office/powerpoint/2010/main" val="1567580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376723D-76CE-B30C-9CE5-057CAC22D4B9}"/>
              </a:ext>
            </a:extLst>
          </p:cNvPr>
          <p:cNvSpPr>
            <a:spLocks noGrp="1"/>
          </p:cNvSpPr>
          <p:nvPr>
            <p:ph type="subTitle" idx="1"/>
          </p:nvPr>
        </p:nvSpPr>
        <p:spPr>
          <a:xfrm>
            <a:off x="4267200" y="285750"/>
            <a:ext cx="3962400" cy="304800"/>
          </a:xfrm>
        </p:spPr>
        <p:txBody>
          <a:bodyPr/>
          <a:lstStyle/>
          <a:p>
            <a:r>
              <a:rPr lang="en-US" dirty="0"/>
              <a:t>ACCOUNTING PRINCIPLES: PREPARING FOR GOVERNMENT CONTRACTING</a:t>
            </a:r>
          </a:p>
          <a:p>
            <a:endParaRPr lang="en-US" dirty="0"/>
          </a:p>
          <a:p>
            <a:endParaRPr lang="en-US" dirty="0"/>
          </a:p>
          <a:p>
            <a:endParaRPr lang="en-US" dirty="0"/>
          </a:p>
        </p:txBody>
      </p:sp>
      <p:sp>
        <p:nvSpPr>
          <p:cNvPr id="2" name="Text Placeholder 1"/>
          <p:cNvSpPr>
            <a:spLocks noGrp="1"/>
          </p:cNvSpPr>
          <p:nvPr>
            <p:ph type="body" sz="quarter" idx="10"/>
          </p:nvPr>
        </p:nvSpPr>
        <p:spPr>
          <a:xfrm>
            <a:off x="4343400" y="819150"/>
            <a:ext cx="3505200" cy="838200"/>
          </a:xfrm>
          <a:prstGeom prst="rect">
            <a:avLst/>
          </a:prstGeom>
          <a:noFill/>
          <a:ln w="0" cmpd="sng">
            <a:noFill/>
            <a:prstDash val="solid"/>
          </a:ln>
        </p:spPr>
        <p:txBody>
          <a:bodyPr vert="horz" lIns="0" tIns="14288" rIns="0" bIns="0" rtlCol="0" anchor="t">
            <a:normAutofit fontScale="80000" lnSpcReduction="10000"/>
          </a:bodyPr>
          <a:lstStyle/>
          <a:p>
            <a:r>
              <a:rPr lang="en-US" sz="2700" b="1" spc="60" dirty="0">
                <a:solidFill>
                  <a:srgbClr val="000000"/>
                </a:solidFill>
              </a:rPr>
              <a:t>Maintaining Good Records Allows You To:</a:t>
            </a:r>
          </a:p>
        </p:txBody>
      </p:sp>
      <p:sp>
        <p:nvSpPr>
          <p:cNvPr id="3" name="Text Placeholder 2"/>
          <p:cNvSpPr>
            <a:spLocks noGrp="1"/>
          </p:cNvSpPr>
          <p:nvPr>
            <p:ph type="body" sz="quarter" idx="11"/>
          </p:nvPr>
        </p:nvSpPr>
        <p:spPr>
          <a:xfrm>
            <a:off x="4343400" y="1771650"/>
            <a:ext cx="4419600" cy="1600200"/>
          </a:xfrm>
          <a:prstGeom prst="rect">
            <a:avLst/>
          </a:prstGeom>
          <a:noFill/>
          <a:ln w="0" cmpd="sng">
            <a:noFill/>
            <a:prstDash val="solid"/>
          </a:ln>
        </p:spPr>
        <p:txBody>
          <a:bodyPr vert="horz" lIns="0" tIns="95250" rIns="0" bIns="0" rtlCol="0" anchor="t">
            <a:normAutofit fontScale="25000" lnSpcReduction="20000"/>
          </a:bodyPr>
          <a:lstStyle/>
          <a:p>
            <a:pPr marL="274320" indent="-274320">
              <a:lnSpc>
                <a:spcPct val="120000"/>
              </a:lnSpc>
              <a:spcBef>
                <a:spcPts val="0"/>
              </a:spcBef>
              <a:spcAft>
                <a:spcPts val="600"/>
              </a:spcAft>
              <a:buClr>
                <a:srgbClr val="9CCB52"/>
              </a:buClr>
              <a:buFont typeface="Symbol"/>
              <a:buChar char="·"/>
            </a:pPr>
            <a:r>
              <a:rPr lang="en-US" sz="4800" dirty="0"/>
              <a:t>Monitor and analyze your business results and trends +/-</a:t>
            </a:r>
          </a:p>
          <a:p>
            <a:pPr marL="274320" marR="240030" indent="-274320">
              <a:lnSpc>
                <a:spcPct val="120000"/>
              </a:lnSpc>
              <a:spcBef>
                <a:spcPts val="0"/>
              </a:spcBef>
              <a:spcAft>
                <a:spcPts val="600"/>
              </a:spcAft>
              <a:buClr>
                <a:srgbClr val="9CCB52"/>
              </a:buClr>
              <a:buFont typeface="Symbol"/>
              <a:buChar char="·"/>
            </a:pPr>
            <a:r>
              <a:rPr lang="en-US" sz="4800" dirty="0"/>
              <a:t>Support data informed business decisions (Go/No Go)</a:t>
            </a:r>
          </a:p>
          <a:p>
            <a:pPr marL="274320" marR="240030" indent="-274320">
              <a:lnSpc>
                <a:spcPct val="120000"/>
              </a:lnSpc>
              <a:spcBef>
                <a:spcPts val="0"/>
              </a:spcBef>
              <a:spcAft>
                <a:spcPts val="600"/>
              </a:spcAft>
              <a:buClr>
                <a:srgbClr val="9CCB52"/>
              </a:buClr>
              <a:buFont typeface="Symbol"/>
              <a:buChar char="·"/>
            </a:pPr>
            <a:r>
              <a:rPr lang="en-US" sz="4800" dirty="0"/>
              <a:t>Budget and project cash needs</a:t>
            </a:r>
          </a:p>
          <a:p>
            <a:pPr marL="274320" marR="240030" indent="-274320">
              <a:lnSpc>
                <a:spcPct val="120000"/>
              </a:lnSpc>
              <a:spcBef>
                <a:spcPts val="0"/>
              </a:spcBef>
              <a:spcAft>
                <a:spcPts val="600"/>
              </a:spcAft>
              <a:buClr>
                <a:srgbClr val="9CCB52"/>
              </a:buClr>
              <a:buFont typeface="Symbol"/>
              <a:buChar char="·"/>
            </a:pPr>
            <a:r>
              <a:rPr lang="en-US" sz="4800" dirty="0"/>
              <a:t>Obtain bank financing / Line of Credit</a:t>
            </a:r>
          </a:p>
          <a:p>
            <a:pPr marL="274320" marR="240030" indent="-274320">
              <a:lnSpc>
                <a:spcPct val="120000"/>
              </a:lnSpc>
              <a:spcBef>
                <a:spcPts val="0"/>
              </a:spcBef>
              <a:spcAft>
                <a:spcPts val="600"/>
              </a:spcAft>
              <a:buClr>
                <a:srgbClr val="9CCB52"/>
              </a:buClr>
              <a:buFont typeface="Symbol"/>
              <a:buChar char="·"/>
            </a:pPr>
            <a:r>
              <a:rPr lang="en-US" sz="4800" dirty="0"/>
              <a:t>Obtain required bonding &amp; insurance</a:t>
            </a:r>
          </a:p>
          <a:p>
            <a:pPr marL="274320" indent="-274320">
              <a:lnSpc>
                <a:spcPct val="120000"/>
              </a:lnSpc>
              <a:spcBef>
                <a:spcPts val="0"/>
              </a:spcBef>
              <a:spcAft>
                <a:spcPts val="600"/>
              </a:spcAft>
              <a:buClr>
                <a:srgbClr val="9CCB52"/>
              </a:buClr>
              <a:buFont typeface="Symbol"/>
              <a:buChar char="·"/>
            </a:pPr>
            <a:r>
              <a:rPr lang="en-US" sz="4800" dirty="0"/>
              <a:t>Comply with Reviewed or Audited financials when required</a:t>
            </a:r>
          </a:p>
          <a:p>
            <a:pPr marL="274320" indent="-274320">
              <a:lnSpc>
                <a:spcPct val="120000"/>
              </a:lnSpc>
              <a:spcBef>
                <a:spcPts val="0"/>
              </a:spcBef>
              <a:spcAft>
                <a:spcPts val="600"/>
              </a:spcAft>
              <a:buClr>
                <a:srgbClr val="9CCB52"/>
              </a:buClr>
              <a:buFont typeface="Symbol"/>
              <a:buChar char="·"/>
            </a:pPr>
            <a:r>
              <a:rPr lang="en-US" sz="4800" dirty="0"/>
              <a:t>Track costs accurately and be more accurate in estimating/bidding</a:t>
            </a:r>
          </a:p>
          <a:p>
            <a:pPr marL="274320" indent="-274320">
              <a:lnSpc>
                <a:spcPct val="120000"/>
              </a:lnSpc>
              <a:spcBef>
                <a:spcPts val="0"/>
              </a:spcBef>
              <a:spcAft>
                <a:spcPts val="600"/>
              </a:spcAft>
              <a:buClr>
                <a:srgbClr val="9CCB52"/>
              </a:buClr>
              <a:buFont typeface="Symbol"/>
              <a:buChar char="·"/>
            </a:pPr>
            <a:r>
              <a:rPr lang="en-US" sz="4800" dirty="0"/>
              <a:t>Submit timely and accurate tax returns/estimated payments</a:t>
            </a:r>
          </a:p>
          <a:p>
            <a:pPr marL="274320" indent="-274320">
              <a:lnSpc>
                <a:spcPct val="120000"/>
              </a:lnSpc>
              <a:spcBef>
                <a:spcPts val="0"/>
              </a:spcBef>
              <a:spcAft>
                <a:spcPts val="600"/>
              </a:spcAft>
              <a:buClr>
                <a:srgbClr val="9CCB52"/>
              </a:buClr>
              <a:buFont typeface="Symbol"/>
              <a:buChar char="·"/>
            </a:pPr>
            <a:r>
              <a:rPr lang="en-US" sz="4800" dirty="0"/>
              <a:t>Report payroll details to comply with prevailing wage rules</a:t>
            </a:r>
          </a:p>
          <a:p>
            <a:pPr marL="274320" algn="l">
              <a:lnSpc>
                <a:spcPts val="2175"/>
              </a:lnSpc>
              <a:spcBef>
                <a:spcPts val="431"/>
              </a:spcBef>
              <a:spcAft>
                <a:spcPts val="0"/>
              </a:spcAft>
            </a:pPr>
            <a:endParaRPr lang="en-US" sz="1800" dirty="0">
              <a:solidFill>
                <a:srgbClr val="000000"/>
              </a:solidFill>
            </a:endParaRPr>
          </a:p>
        </p:txBody>
      </p:sp>
      <p:pic>
        <p:nvPicPr>
          <p:cNvPr id="8" name="Picture Placeholder 7" descr="Close-up of a person's hands picking up files&#10;&#10;Description automatically generated">
            <a:extLst>
              <a:ext uri="{FF2B5EF4-FFF2-40B4-BE49-F238E27FC236}">
                <a16:creationId xmlns:a16="http://schemas.microsoft.com/office/drawing/2014/main" id="{866474F8-2719-DEC4-B7A9-84CA7F5F247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487" r="2487"/>
          <a:stretch>
            <a:fillRect/>
          </a:stretch>
        </p:blipFill>
        <p:spPr/>
      </p:pic>
      <p:sp>
        <p:nvSpPr>
          <p:cNvPr id="6" name="Rectangle 5">
            <a:extLst>
              <a:ext uri="{FF2B5EF4-FFF2-40B4-BE49-F238E27FC236}">
                <a16:creationId xmlns:a16="http://schemas.microsoft.com/office/drawing/2014/main" id="{4691FF9C-6732-99DD-82F9-C66A619D18BE}"/>
              </a:ext>
            </a:extLst>
          </p:cNvPr>
          <p:cNvSpPr/>
          <p:nvPr/>
        </p:nvSpPr>
        <p:spPr>
          <a:xfrm>
            <a:off x="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1543204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4C3F54FE-0999-9DAE-1498-94553A9965F8}"/>
              </a:ext>
            </a:extLst>
          </p:cNvPr>
          <p:cNvSpPr>
            <a:spLocks noGrp="1"/>
          </p:cNvSpPr>
          <p:nvPr>
            <p:ph type="subTitle" idx="1"/>
          </p:nvPr>
        </p:nvSpPr>
        <p:spPr>
          <a:xfrm>
            <a:off x="685800" y="285750"/>
            <a:ext cx="4191000" cy="228600"/>
          </a:xfrm>
        </p:spPr>
        <p:txBody>
          <a:bodyPr/>
          <a:lstStyle/>
          <a:p>
            <a:r>
              <a:rPr lang="en-US" dirty="0"/>
              <a:t>ACCOUNTING PRINCIPLES: PREPARING FOR GOVERNMENT CONTRACTING</a:t>
            </a:r>
          </a:p>
          <a:p>
            <a:endParaRPr lang="en-US" dirty="0"/>
          </a:p>
          <a:p>
            <a:endParaRPr lang="en-US" dirty="0"/>
          </a:p>
          <a:p>
            <a:endParaRPr lang="en-US" dirty="0"/>
          </a:p>
        </p:txBody>
      </p:sp>
      <p:sp>
        <p:nvSpPr>
          <p:cNvPr id="2" name="Text Placeholder 1"/>
          <p:cNvSpPr>
            <a:spLocks noGrp="1"/>
          </p:cNvSpPr>
          <p:nvPr>
            <p:ph type="body" sz="quarter" idx="10"/>
          </p:nvPr>
        </p:nvSpPr>
        <p:spPr>
          <a:xfrm>
            <a:off x="762000" y="895350"/>
            <a:ext cx="4343400" cy="838200"/>
          </a:xfrm>
          <a:prstGeom prst="rect">
            <a:avLst/>
          </a:prstGeom>
          <a:noFill/>
          <a:ln w="0" cmpd="sng">
            <a:noFill/>
            <a:prstDash val="solid"/>
          </a:ln>
        </p:spPr>
        <p:txBody>
          <a:bodyPr vert="horz" lIns="0" tIns="12383" rIns="0" bIns="0" rtlCol="0" anchor="t">
            <a:normAutofit fontScale="95000"/>
          </a:bodyPr>
          <a:lstStyle/>
          <a:p>
            <a:r>
              <a:rPr lang="en-US" sz="2700" b="1" spc="64" dirty="0">
                <a:solidFill>
                  <a:srgbClr val="000000"/>
                </a:solidFill>
              </a:rPr>
              <a:t>Public Work Requirements Overview </a:t>
            </a:r>
          </a:p>
        </p:txBody>
      </p:sp>
      <p:sp>
        <p:nvSpPr>
          <p:cNvPr id="3" name="Text Placeholder 2"/>
          <p:cNvSpPr>
            <a:spLocks noGrp="1"/>
          </p:cNvSpPr>
          <p:nvPr>
            <p:ph type="body" sz="quarter" idx="11"/>
          </p:nvPr>
        </p:nvSpPr>
        <p:spPr>
          <a:xfrm>
            <a:off x="762000" y="1885950"/>
            <a:ext cx="4191000" cy="2256383"/>
          </a:xfrm>
          <a:prstGeom prst="rect">
            <a:avLst/>
          </a:prstGeom>
          <a:noFill/>
          <a:ln w="0" cmpd="sng">
            <a:noFill/>
            <a:prstDash val="solid"/>
          </a:ln>
        </p:spPr>
        <p:txBody>
          <a:bodyPr vert="horz" lIns="0" tIns="82391" rIns="0" bIns="0" rtlCol="0" anchor="t">
            <a:noAutofit/>
          </a:bodyPr>
          <a:lstStyle/>
          <a:p>
            <a:pPr marL="274320" indent="-274320">
              <a:lnSpc>
                <a:spcPct val="120000"/>
              </a:lnSpc>
              <a:spcBef>
                <a:spcPts val="0"/>
              </a:spcBef>
              <a:spcAft>
                <a:spcPts val="600"/>
              </a:spcAft>
              <a:buClr>
                <a:srgbClr val="9CCB52"/>
              </a:buClr>
              <a:buFont typeface="Symbol"/>
              <a:buChar char="·"/>
            </a:pPr>
            <a:r>
              <a:rPr lang="en-US" sz="1400" dirty="0"/>
              <a:t>Requirements to bid </a:t>
            </a:r>
          </a:p>
          <a:p>
            <a:pPr marL="274320" indent="-274320">
              <a:lnSpc>
                <a:spcPct val="120000"/>
              </a:lnSpc>
              <a:spcBef>
                <a:spcPts val="0"/>
              </a:spcBef>
              <a:spcAft>
                <a:spcPts val="600"/>
              </a:spcAft>
              <a:buClr>
                <a:srgbClr val="9CCB52"/>
              </a:buClr>
              <a:buFont typeface="Symbol"/>
              <a:buChar char="·"/>
            </a:pPr>
            <a:r>
              <a:rPr lang="en-US" sz="1400" dirty="0"/>
              <a:t>Prevailing Wage requirements</a:t>
            </a:r>
          </a:p>
          <a:p>
            <a:pPr marL="274320" indent="-274320">
              <a:lnSpc>
                <a:spcPct val="120000"/>
              </a:lnSpc>
              <a:spcBef>
                <a:spcPts val="0"/>
              </a:spcBef>
              <a:spcAft>
                <a:spcPts val="600"/>
              </a:spcAft>
              <a:buClr>
                <a:srgbClr val="9CCB52"/>
              </a:buClr>
              <a:buFont typeface="Symbol"/>
              <a:buChar char="·"/>
            </a:pPr>
            <a:r>
              <a:rPr lang="en-US" sz="1400" dirty="0"/>
              <a:t>Identifying the required Prevailing Wage Rates </a:t>
            </a:r>
          </a:p>
          <a:p>
            <a:pPr marL="274320" indent="-274320">
              <a:lnSpc>
                <a:spcPct val="120000"/>
              </a:lnSpc>
              <a:spcBef>
                <a:spcPts val="0"/>
              </a:spcBef>
              <a:spcAft>
                <a:spcPts val="600"/>
              </a:spcAft>
              <a:buClr>
                <a:srgbClr val="9CCB52"/>
              </a:buClr>
              <a:buFont typeface="Symbol"/>
              <a:buChar char="·"/>
            </a:pPr>
            <a:r>
              <a:rPr lang="en-US" sz="1400" dirty="0"/>
              <a:t>Documentation and monthly Certified Payroll reporting </a:t>
            </a:r>
          </a:p>
          <a:p>
            <a:pPr marL="274320" indent="-274320">
              <a:lnSpc>
                <a:spcPct val="120000"/>
              </a:lnSpc>
              <a:spcBef>
                <a:spcPts val="0"/>
              </a:spcBef>
              <a:spcAft>
                <a:spcPts val="600"/>
              </a:spcAft>
              <a:buClr>
                <a:srgbClr val="9CCB52"/>
              </a:buClr>
              <a:buFont typeface="Symbol"/>
              <a:buChar char="·"/>
            </a:pPr>
            <a:r>
              <a:rPr lang="en-US" sz="1400" dirty="0"/>
              <a:t>Work Completion Documentation </a:t>
            </a:r>
          </a:p>
          <a:p>
            <a:pPr marL="274320" indent="-274320">
              <a:lnSpc>
                <a:spcPct val="120000"/>
              </a:lnSpc>
              <a:spcBef>
                <a:spcPts val="0"/>
              </a:spcBef>
              <a:spcAft>
                <a:spcPts val="600"/>
              </a:spcAft>
              <a:buClr>
                <a:srgbClr val="9CCB52"/>
              </a:buClr>
              <a:buFont typeface="Symbol"/>
              <a:buChar char="·"/>
            </a:pPr>
            <a:r>
              <a:rPr lang="en-US" sz="1400" dirty="0"/>
              <a:t>Prevailing Wage Education </a:t>
            </a:r>
          </a:p>
          <a:p>
            <a:pPr marL="342900" algn="l">
              <a:lnSpc>
                <a:spcPts val="2250"/>
              </a:lnSpc>
              <a:spcBef>
                <a:spcPts val="2963"/>
              </a:spcBef>
              <a:spcAft>
                <a:spcPts val="259"/>
              </a:spcAft>
            </a:pPr>
            <a:br>
              <a:rPr sz="1400" dirty="0"/>
            </a:br>
            <a:endParaRPr lang="en-US" sz="1400" dirty="0">
              <a:solidFill>
                <a:srgbClr val="000000"/>
              </a:solidFill>
            </a:endParaRPr>
          </a:p>
        </p:txBody>
      </p:sp>
      <p:pic>
        <p:nvPicPr>
          <p:cNvPr id="8" name="Picture Placeholder 7">
            <a:extLst>
              <a:ext uri="{FF2B5EF4-FFF2-40B4-BE49-F238E27FC236}">
                <a16:creationId xmlns:a16="http://schemas.microsoft.com/office/drawing/2014/main" id="{37DEE748-040D-9954-09D7-9B20C4365761}"/>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487" r="2487"/>
          <a:stretch/>
        </p:blipFill>
        <p:spPr/>
      </p:pic>
      <p:sp>
        <p:nvSpPr>
          <p:cNvPr id="6" name="Rectangle 5">
            <a:extLst>
              <a:ext uri="{FF2B5EF4-FFF2-40B4-BE49-F238E27FC236}">
                <a16:creationId xmlns:a16="http://schemas.microsoft.com/office/drawing/2014/main" id="{B9843260-2842-7389-91C7-97FDCC2B477C}"/>
              </a:ext>
            </a:extLst>
          </p:cNvPr>
          <p:cNvSpPr/>
          <p:nvPr/>
        </p:nvSpPr>
        <p:spPr>
          <a:xfrm>
            <a:off x="541020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952193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75877" y="361950"/>
            <a:ext cx="4924425" cy="803434"/>
          </a:xfrm>
          <a:prstGeom prst="rect">
            <a:avLst/>
          </a:prstGeom>
          <a:noFill/>
          <a:ln w="0" cmpd="sng">
            <a:noFill/>
            <a:prstDash val="solid"/>
          </a:ln>
        </p:spPr>
        <p:txBody>
          <a:bodyPr vert="horz" lIns="0" tIns="10478" rIns="0" bIns="0" rtlCol="0" anchor="t">
            <a:normAutofit fontScale="95000"/>
          </a:bodyPr>
          <a:lstStyle/>
          <a:p>
            <a:pPr algn="l">
              <a:lnSpc>
                <a:spcPct val="100000"/>
              </a:lnSpc>
              <a:spcBef>
                <a:spcPts val="0"/>
              </a:spcBef>
              <a:spcAft>
                <a:spcPts val="0"/>
              </a:spcAft>
              <a:buNone/>
            </a:pPr>
            <a:r>
              <a:rPr lang="en-US" sz="2700" b="1" spc="45" dirty="0">
                <a:solidFill>
                  <a:srgbClr val="000000"/>
                </a:solidFill>
              </a:rPr>
              <a:t>Requirements to Bid </a:t>
            </a:r>
          </a:p>
        </p:txBody>
      </p:sp>
      <p:sp>
        <p:nvSpPr>
          <p:cNvPr id="3" name="Text Placeholder 2"/>
          <p:cNvSpPr>
            <a:spLocks noGrp="1"/>
          </p:cNvSpPr>
          <p:nvPr>
            <p:ph type="body" idx="10"/>
          </p:nvPr>
        </p:nvSpPr>
        <p:spPr>
          <a:xfrm>
            <a:off x="375877" y="964681"/>
            <a:ext cx="8392246" cy="3938853"/>
          </a:xfrm>
          <a:prstGeom prst="rect">
            <a:avLst/>
          </a:prstGeom>
          <a:noFill/>
          <a:ln w="0" cmpd="sng">
            <a:noFill/>
            <a:prstDash val="solid"/>
          </a:ln>
        </p:spPr>
        <p:txBody>
          <a:bodyPr vert="horz" lIns="0" tIns="0" rIns="0" bIns="0" numCol="2" rtlCol="0" anchor="t">
            <a:normAutofit/>
          </a:bodyPr>
          <a:lstStyle/>
          <a:p>
            <a:pPr marL="274320" indent="-274320" algn="l">
              <a:lnSpc>
                <a:spcPct val="140000"/>
              </a:lnSpc>
              <a:spcBef>
                <a:spcPts val="0"/>
              </a:spcBef>
              <a:spcAft>
                <a:spcPts val="600"/>
              </a:spcAft>
              <a:buClr>
                <a:srgbClr val="9CCB52"/>
              </a:buClr>
              <a:buFont typeface="Symbol"/>
              <a:buChar char="·"/>
            </a:pPr>
            <a:r>
              <a:rPr lang="en-US" sz="1300" dirty="0">
                <a:solidFill>
                  <a:srgbClr val="212121"/>
                </a:solidFill>
                <a:latin typeface="GT Walsheim Lt" panose="00000400000000000000" pitchFamily="2" charset="0"/>
              </a:rPr>
              <a:t>Valid Unified Business Identifier (UBI) number </a:t>
            </a:r>
          </a:p>
          <a:p>
            <a:pPr marL="274320" indent="-274320" algn="l">
              <a:lnSpc>
                <a:spcPct val="140000"/>
              </a:lnSpc>
              <a:spcBef>
                <a:spcPts val="0"/>
              </a:spcBef>
              <a:spcAft>
                <a:spcPts val="600"/>
              </a:spcAft>
              <a:buClr>
                <a:srgbClr val="9CCB52"/>
              </a:buClr>
              <a:buFont typeface="Symbol"/>
              <a:buChar char="·"/>
            </a:pPr>
            <a:r>
              <a:rPr lang="en-US" sz="1300" dirty="0">
                <a:solidFill>
                  <a:srgbClr val="212121"/>
                </a:solidFill>
                <a:latin typeface="GT Walsheim Lt" panose="00000400000000000000" pitchFamily="2" charset="0"/>
              </a:rPr>
              <a:t>Current contractor’s registration or licensing as required </a:t>
            </a:r>
          </a:p>
          <a:p>
            <a:pPr marL="274320" marR="240030" indent="-274320" algn="l">
              <a:lnSpc>
                <a:spcPct val="140000"/>
              </a:lnSpc>
              <a:spcBef>
                <a:spcPts val="0"/>
              </a:spcBef>
              <a:spcAft>
                <a:spcPts val="600"/>
              </a:spcAft>
              <a:buClr>
                <a:srgbClr val="9CCB52"/>
              </a:buClr>
              <a:buFont typeface="Symbol"/>
              <a:buChar char="·"/>
            </a:pPr>
            <a:r>
              <a:rPr lang="en-US" sz="1300" dirty="0">
                <a:solidFill>
                  <a:srgbClr val="212121"/>
                </a:solidFill>
                <a:latin typeface="GT Walsheim Lt" panose="00000400000000000000" pitchFamily="2" charset="0"/>
              </a:rPr>
              <a:t>Industrial insurance coverage for employees (Worker’s Comp Insurance) </a:t>
            </a:r>
          </a:p>
          <a:p>
            <a:pPr marL="274320" marR="240030" indent="-274320" algn="l">
              <a:lnSpc>
                <a:spcPct val="140000"/>
              </a:lnSpc>
              <a:spcBef>
                <a:spcPts val="0"/>
              </a:spcBef>
              <a:spcAft>
                <a:spcPts val="600"/>
              </a:spcAft>
              <a:buClr>
                <a:srgbClr val="9CCB52"/>
              </a:buClr>
              <a:buFont typeface="Symbol"/>
              <a:buChar char="·"/>
            </a:pPr>
            <a:r>
              <a:rPr lang="en-US" sz="1300" dirty="0">
                <a:solidFill>
                  <a:srgbClr val="212121"/>
                </a:solidFill>
                <a:latin typeface="GT Walsheim Lt" panose="00000400000000000000" pitchFamily="2" charset="0"/>
              </a:rPr>
              <a:t>Have an active Employment Security Dept (ESD) account</a:t>
            </a:r>
          </a:p>
          <a:p>
            <a:pPr marL="274320" marR="240030" indent="-274320" algn="l">
              <a:lnSpc>
                <a:spcPct val="140000"/>
              </a:lnSpc>
              <a:spcBef>
                <a:spcPts val="0"/>
              </a:spcBef>
              <a:spcAft>
                <a:spcPts val="600"/>
              </a:spcAft>
              <a:buClr>
                <a:srgbClr val="9CCB52"/>
              </a:buClr>
              <a:buFont typeface="Symbol"/>
              <a:buChar char="·"/>
            </a:pPr>
            <a:r>
              <a:rPr lang="en-US" sz="1300" dirty="0">
                <a:solidFill>
                  <a:srgbClr val="212121"/>
                </a:solidFill>
                <a:latin typeface="GT Walsheim Lt" panose="00000400000000000000" pitchFamily="2" charset="0"/>
              </a:rPr>
              <a:t>Have a state excise tax registration number from WA DOR</a:t>
            </a:r>
          </a:p>
          <a:p>
            <a:pPr marL="274320" marR="240030" indent="-274320" algn="l">
              <a:lnSpc>
                <a:spcPct val="140000"/>
              </a:lnSpc>
              <a:spcBef>
                <a:spcPts val="0"/>
              </a:spcBef>
              <a:spcAft>
                <a:spcPts val="600"/>
              </a:spcAft>
              <a:buClr>
                <a:srgbClr val="9CCB52"/>
              </a:buClr>
              <a:buFont typeface="Symbol"/>
              <a:buChar char="·"/>
            </a:pPr>
            <a:r>
              <a:rPr lang="en-US" sz="1300" dirty="0">
                <a:solidFill>
                  <a:srgbClr val="212121"/>
                </a:solidFill>
                <a:latin typeface="GT Walsheim Lt" panose="00000400000000000000" pitchFamily="2" charset="0"/>
              </a:rPr>
              <a:t>Completed L&amp;I required training or previously certified to meet exemption</a:t>
            </a:r>
          </a:p>
          <a:p>
            <a:pPr marL="274320" indent="-274320" algn="l">
              <a:lnSpc>
                <a:spcPct val="140000"/>
              </a:lnSpc>
              <a:spcBef>
                <a:spcPts val="0"/>
              </a:spcBef>
              <a:spcAft>
                <a:spcPts val="600"/>
              </a:spcAft>
              <a:buClr>
                <a:srgbClr val="9CCB52"/>
              </a:buClr>
              <a:buFont typeface="Symbol"/>
              <a:buChar char="·"/>
            </a:pPr>
            <a:r>
              <a:rPr lang="en-US" sz="1300" dirty="0">
                <a:solidFill>
                  <a:srgbClr val="212121"/>
                </a:solidFill>
                <a:latin typeface="GT Walsheim Lt" panose="00000400000000000000" pitchFamily="2" charset="0"/>
              </a:rPr>
              <a:t>Affidavit not a willful violator of labor laws in the past three years</a:t>
            </a:r>
          </a:p>
          <a:p>
            <a:pPr marL="274320" indent="-274320" algn="l">
              <a:lnSpc>
                <a:spcPct val="140000"/>
              </a:lnSpc>
              <a:spcBef>
                <a:spcPts val="0"/>
              </a:spcBef>
              <a:spcAft>
                <a:spcPts val="600"/>
              </a:spcAft>
              <a:buClr>
                <a:srgbClr val="9CCB52"/>
              </a:buClr>
              <a:buFont typeface="Symbol"/>
              <a:buChar char="·"/>
            </a:pPr>
            <a:r>
              <a:rPr lang="en-US" sz="1300" dirty="0">
                <a:solidFill>
                  <a:srgbClr val="212121"/>
                </a:solidFill>
                <a:latin typeface="GT Walsheim Lt" panose="00000400000000000000" pitchFamily="2" charset="0"/>
              </a:rPr>
              <a:t>Apprentice Program if required </a:t>
            </a:r>
          </a:p>
          <a:p>
            <a:pPr marL="274320" indent="-274320" algn="l">
              <a:lnSpc>
                <a:spcPct val="140000"/>
              </a:lnSpc>
              <a:spcBef>
                <a:spcPts val="0"/>
              </a:spcBef>
              <a:spcAft>
                <a:spcPts val="600"/>
              </a:spcAft>
              <a:buClr>
                <a:srgbClr val="9CCB52"/>
              </a:buClr>
              <a:buFont typeface="Symbol"/>
              <a:buChar char="·"/>
            </a:pPr>
            <a:r>
              <a:rPr lang="en-US" sz="1300" dirty="0">
                <a:solidFill>
                  <a:srgbClr val="212121"/>
                </a:solidFill>
                <a:latin typeface="GT Walsheim Lt" panose="00000400000000000000" pitchFamily="2" charset="0"/>
              </a:rPr>
              <a:t>Bonding if required </a:t>
            </a:r>
          </a:p>
          <a:p>
            <a:pPr marL="274320" indent="-274320" algn="l">
              <a:lnSpc>
                <a:spcPct val="140000"/>
              </a:lnSpc>
              <a:spcBef>
                <a:spcPts val="0"/>
              </a:spcBef>
              <a:spcAft>
                <a:spcPts val="600"/>
              </a:spcAft>
              <a:buClr>
                <a:srgbClr val="9CCB52"/>
              </a:buClr>
              <a:buFont typeface="Symbol"/>
              <a:buChar char="·"/>
            </a:pPr>
            <a:r>
              <a:rPr lang="en-US" sz="1300" dirty="0">
                <a:solidFill>
                  <a:srgbClr val="212121"/>
                </a:solidFill>
                <a:latin typeface="GT Walsheim Lt" panose="00000400000000000000" pitchFamily="2" charset="0"/>
              </a:rPr>
              <a:t>Not currently de-barred in WA/disqualified from bidding at Fed level</a:t>
            </a:r>
          </a:p>
          <a:p>
            <a:pPr marL="274320" indent="-274320" algn="l">
              <a:lnSpc>
                <a:spcPct val="140000"/>
              </a:lnSpc>
              <a:spcBef>
                <a:spcPts val="0"/>
              </a:spcBef>
              <a:spcAft>
                <a:spcPts val="600"/>
              </a:spcAft>
              <a:buClr>
                <a:srgbClr val="9CCB52"/>
              </a:buClr>
              <a:buFont typeface="Symbol"/>
              <a:buChar char="·"/>
            </a:pPr>
            <a:r>
              <a:rPr lang="en-US" sz="1300" b="1" dirty="0">
                <a:solidFill>
                  <a:srgbClr val="FF0000"/>
                </a:solidFill>
              </a:rPr>
              <a:t>For government contracts: (Pick NAICS codes to bid under, Unique entity (UEI, used to be called DUNS number), register for system for award management (SAM), obtain Commercial for Government entity (CAGE) code. </a:t>
            </a:r>
          </a:p>
        </p:txBody>
      </p:sp>
      <p:sp>
        <p:nvSpPr>
          <p:cNvPr id="4" name="Rectangle 3">
            <a:extLst>
              <a:ext uri="{FF2B5EF4-FFF2-40B4-BE49-F238E27FC236}">
                <a16:creationId xmlns:a16="http://schemas.microsoft.com/office/drawing/2014/main" id="{47692273-26A1-1E8E-5F9E-26F1EDACF2C9}"/>
              </a:ext>
            </a:extLst>
          </p:cNvPr>
          <p:cNvSpPr/>
          <p:nvPr/>
        </p:nvSpPr>
        <p:spPr>
          <a:xfrm>
            <a:off x="0" y="0"/>
            <a:ext cx="91440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2509365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F03477-14B0-047F-AEB9-4BDB19EA1D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34" r="12202"/>
          <a:stretch/>
        </p:blipFill>
        <p:spPr>
          <a:xfrm>
            <a:off x="5410200" y="9525"/>
            <a:ext cx="3733800" cy="5143500"/>
          </a:xfrm>
          <a:prstGeom prst="rect">
            <a:avLst/>
          </a:prstGeom>
        </p:spPr>
      </p:pic>
      <p:sp>
        <p:nvSpPr>
          <p:cNvPr id="2" name="Subtitle 1">
            <a:extLst>
              <a:ext uri="{FF2B5EF4-FFF2-40B4-BE49-F238E27FC236}">
                <a16:creationId xmlns:a16="http://schemas.microsoft.com/office/drawing/2014/main" id="{21C95608-2E02-CD56-5A68-0DF40CCFA2BC}"/>
              </a:ext>
            </a:extLst>
          </p:cNvPr>
          <p:cNvSpPr>
            <a:spLocks noGrp="1"/>
          </p:cNvSpPr>
          <p:nvPr>
            <p:ph type="subTitle" idx="1"/>
          </p:nvPr>
        </p:nvSpPr>
        <p:spPr>
          <a:xfrm>
            <a:off x="685800" y="285750"/>
            <a:ext cx="4191000" cy="304800"/>
          </a:xfrm>
        </p:spPr>
        <p:txBody>
          <a:bodyPr/>
          <a:lstStyle/>
          <a:p>
            <a:r>
              <a:rPr lang="en-US" dirty="0"/>
              <a:t>ACCOUNTING PRINCIPLES: PREPARING FOR GOVERNMENT CONTRACTING</a:t>
            </a:r>
          </a:p>
          <a:p>
            <a:endParaRPr lang="en-US" dirty="0"/>
          </a:p>
          <a:p>
            <a:endParaRPr lang="en-US" dirty="0"/>
          </a:p>
          <a:p>
            <a:endParaRPr lang="en-US" dirty="0"/>
          </a:p>
          <a:p>
            <a:endParaRPr lang="en-US" dirty="0"/>
          </a:p>
        </p:txBody>
      </p:sp>
      <p:sp>
        <p:nvSpPr>
          <p:cNvPr id="4" name="Text Placeholder 3"/>
          <p:cNvSpPr>
            <a:spLocks noGrp="1"/>
          </p:cNvSpPr>
          <p:nvPr>
            <p:ph type="body" sz="quarter" idx="10"/>
          </p:nvPr>
        </p:nvSpPr>
        <p:spPr>
          <a:xfrm>
            <a:off x="766119" y="2598627"/>
            <a:ext cx="2286000" cy="2133600"/>
          </a:xfrm>
          <a:prstGeom prst="rect">
            <a:avLst/>
          </a:prstGeom>
          <a:noFill/>
          <a:ln w="0" cmpd="sng">
            <a:noFill/>
            <a:prstDash val="solid"/>
          </a:ln>
        </p:spPr>
        <p:txBody>
          <a:bodyPr vert="horz" lIns="0" tIns="5239" rIns="0" bIns="0" rtlCol="0" anchor="t">
            <a:normAutofit fontScale="95000"/>
          </a:bodyPr>
          <a:lstStyle/>
          <a:p>
            <a:pPr>
              <a:buNone/>
            </a:pPr>
            <a:r>
              <a:rPr lang="en-US" sz="1400" spc="8" dirty="0">
                <a:solidFill>
                  <a:srgbClr val="000000"/>
                </a:solidFill>
              </a:rPr>
              <a:t>Prevailing Wage </a:t>
            </a:r>
          </a:p>
        </p:txBody>
      </p:sp>
      <p:sp>
        <p:nvSpPr>
          <p:cNvPr id="5" name="Text Placeholder 4"/>
          <p:cNvSpPr>
            <a:spLocks noGrp="1"/>
          </p:cNvSpPr>
          <p:nvPr>
            <p:ph type="body" sz="quarter" idx="11"/>
          </p:nvPr>
        </p:nvSpPr>
        <p:spPr>
          <a:xfrm>
            <a:off x="2971799" y="2590034"/>
            <a:ext cx="2286000" cy="509201"/>
          </a:xfrm>
          <a:prstGeom prst="rect">
            <a:avLst/>
          </a:prstGeom>
          <a:noFill/>
          <a:ln w="0" cmpd="sng">
            <a:noFill/>
            <a:prstDash val="solid"/>
          </a:ln>
        </p:spPr>
        <p:txBody>
          <a:bodyPr vert="horz" lIns="0" tIns="1429" rIns="0" bIns="0" rtlCol="0" anchor="t">
            <a:noAutofit/>
          </a:bodyPr>
          <a:lstStyle/>
          <a:p>
            <a:pPr>
              <a:buNone/>
              <a:tabLst>
                <a:tab pos="5692140" algn="r"/>
              </a:tabLst>
            </a:pPr>
            <a:r>
              <a:rPr lang="en-US" sz="1300" spc="8" dirty="0">
                <a:solidFill>
                  <a:srgbClr val="000000"/>
                </a:solidFill>
              </a:rPr>
              <a:t>Base Wages Fringe Benefits </a:t>
            </a:r>
            <a:br>
              <a:rPr lang="en-US" sz="1300" spc="8" dirty="0">
                <a:solidFill>
                  <a:srgbClr val="000000"/>
                </a:solidFill>
              </a:rPr>
            </a:br>
            <a:endParaRPr lang="en-US" sz="1300" spc="8" dirty="0">
              <a:solidFill>
                <a:srgbClr val="000000"/>
              </a:solidFill>
            </a:endParaRPr>
          </a:p>
        </p:txBody>
      </p:sp>
      <p:sp>
        <p:nvSpPr>
          <p:cNvPr id="6" name="Text Placeholder 5"/>
          <p:cNvSpPr>
            <a:spLocks noGrp="1"/>
          </p:cNvSpPr>
          <p:nvPr>
            <p:ph type="body" sz="quarter" idx="12"/>
          </p:nvPr>
        </p:nvSpPr>
        <p:spPr>
          <a:xfrm>
            <a:off x="2971799" y="3134657"/>
            <a:ext cx="2286000" cy="1195001"/>
          </a:xfrm>
          <a:prstGeom prst="rect">
            <a:avLst/>
          </a:prstGeom>
          <a:noFill/>
          <a:ln w="0" cmpd="sng">
            <a:noFill/>
            <a:prstDash val="solid"/>
          </a:ln>
        </p:spPr>
        <p:txBody>
          <a:bodyPr vert="horz" lIns="0" tIns="10478" rIns="0" bIns="0" rtlCol="0" anchor="t">
            <a:normAutofit fontScale="95000"/>
          </a:bodyPr>
          <a:lstStyle/>
          <a:p>
            <a:pPr marL="274320" indent="-274320">
              <a:spcBef>
                <a:spcPts val="0"/>
              </a:spcBef>
              <a:spcAft>
                <a:spcPts val="600"/>
              </a:spcAft>
              <a:buClr>
                <a:srgbClr val="9CCB52"/>
              </a:buClr>
              <a:buFont typeface="Symbol"/>
              <a:buChar char="·"/>
              <a:tabLst>
                <a:tab pos="5692140" algn="r"/>
              </a:tabLst>
            </a:pPr>
            <a:r>
              <a:rPr lang="en-US" sz="1100" dirty="0"/>
              <a:t>Medical &amp; Dental </a:t>
            </a:r>
          </a:p>
          <a:p>
            <a:pPr marL="274320" indent="-274320">
              <a:spcBef>
                <a:spcPts val="0"/>
              </a:spcBef>
              <a:spcAft>
                <a:spcPts val="600"/>
              </a:spcAft>
              <a:buClr>
                <a:srgbClr val="9CCB52"/>
              </a:buClr>
              <a:buFont typeface="Symbol"/>
              <a:buChar char="·"/>
              <a:tabLst>
                <a:tab pos="5692140" algn="r"/>
              </a:tabLst>
            </a:pPr>
            <a:r>
              <a:rPr lang="en-US" sz="1100" dirty="0"/>
              <a:t>Retirement Plan </a:t>
            </a:r>
          </a:p>
          <a:p>
            <a:pPr marL="274320" indent="-274320">
              <a:spcBef>
                <a:spcPts val="0"/>
              </a:spcBef>
              <a:spcAft>
                <a:spcPts val="600"/>
              </a:spcAft>
              <a:buClr>
                <a:srgbClr val="9CCB52"/>
              </a:buClr>
              <a:buFont typeface="Symbol"/>
              <a:buChar char="·"/>
              <a:tabLst>
                <a:tab pos="5692140" algn="r"/>
              </a:tabLst>
            </a:pPr>
            <a:r>
              <a:rPr lang="en-US" sz="1100" dirty="0"/>
              <a:t>Life Insurance </a:t>
            </a:r>
          </a:p>
          <a:p>
            <a:pPr marL="274320" indent="-274320">
              <a:spcBef>
                <a:spcPts val="0"/>
              </a:spcBef>
              <a:spcAft>
                <a:spcPts val="600"/>
              </a:spcAft>
              <a:buClr>
                <a:srgbClr val="9CCB52"/>
              </a:buClr>
              <a:buFont typeface="Symbol"/>
              <a:buChar char="·"/>
              <a:tabLst>
                <a:tab pos="5692140" algn="r"/>
              </a:tabLst>
            </a:pPr>
            <a:r>
              <a:rPr lang="en-US" sz="1100" dirty="0"/>
              <a:t>Disability Insurance </a:t>
            </a:r>
          </a:p>
          <a:p>
            <a:pPr marL="274320" indent="-274320">
              <a:spcBef>
                <a:spcPts val="0"/>
              </a:spcBef>
              <a:spcAft>
                <a:spcPts val="600"/>
              </a:spcAft>
              <a:buClr>
                <a:srgbClr val="9CCB52"/>
              </a:buClr>
              <a:buFont typeface="Symbol"/>
              <a:buChar char="·"/>
              <a:tabLst>
                <a:tab pos="5692140" algn="r"/>
              </a:tabLst>
            </a:pPr>
            <a:r>
              <a:rPr lang="en-US" sz="1100" dirty="0"/>
              <a:t>Ancillary Plans </a:t>
            </a:r>
          </a:p>
          <a:p>
            <a:pPr>
              <a:lnSpc>
                <a:spcPts val="1425"/>
              </a:lnSpc>
              <a:tabLst>
                <a:tab pos="5692140" algn="r"/>
              </a:tabLst>
            </a:pPr>
            <a:endParaRPr lang="en-US" sz="1300" spc="8" dirty="0">
              <a:solidFill>
                <a:srgbClr val="000000"/>
              </a:solidFill>
              <a:latin typeface="GT Walsheim Bl" panose="00000900000000000000" pitchFamily="2" charset="0"/>
            </a:endParaRPr>
          </a:p>
        </p:txBody>
      </p:sp>
      <p:pic>
        <p:nvPicPr>
          <p:cNvPr id="7" name="Picture 6" descr="A picture containing text, clock&#10;&#10;Description automatically generated">
            <a:extLst>
              <a:ext uri="{FF2B5EF4-FFF2-40B4-BE49-F238E27FC236}">
                <a16:creationId xmlns:a16="http://schemas.microsoft.com/office/drawing/2014/main" id="{5200647E-3FDE-109F-8577-7102A1BD8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776136"/>
            <a:ext cx="613719" cy="613719"/>
          </a:xfrm>
          <a:prstGeom prst="rect">
            <a:avLst/>
          </a:prstGeom>
        </p:spPr>
      </p:pic>
      <p:pic>
        <p:nvPicPr>
          <p:cNvPr id="9" name="Picture 8" descr="Icon&#10;&#10;Description automatically generated">
            <a:extLst>
              <a:ext uri="{FF2B5EF4-FFF2-40B4-BE49-F238E27FC236}">
                <a16:creationId xmlns:a16="http://schemas.microsoft.com/office/drawing/2014/main" id="{3B03A249-3923-08C7-4919-697C12EC2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799" y="1767543"/>
            <a:ext cx="641627" cy="641627"/>
          </a:xfrm>
          <a:prstGeom prst="rect">
            <a:avLst/>
          </a:prstGeom>
        </p:spPr>
      </p:pic>
      <p:sp>
        <p:nvSpPr>
          <p:cNvPr id="10" name="Rectangle 9">
            <a:extLst>
              <a:ext uri="{FF2B5EF4-FFF2-40B4-BE49-F238E27FC236}">
                <a16:creationId xmlns:a16="http://schemas.microsoft.com/office/drawing/2014/main" id="{0D2004D9-CB2F-EC05-ED2B-336B80F80778}"/>
              </a:ext>
            </a:extLst>
          </p:cNvPr>
          <p:cNvSpPr/>
          <p:nvPr/>
        </p:nvSpPr>
        <p:spPr>
          <a:xfrm>
            <a:off x="541020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
        <p:nvSpPr>
          <p:cNvPr id="3" name="Text Placeholder 5">
            <a:extLst>
              <a:ext uri="{FF2B5EF4-FFF2-40B4-BE49-F238E27FC236}">
                <a16:creationId xmlns:a16="http://schemas.microsoft.com/office/drawing/2014/main" id="{B4F0DDE4-378F-1D4E-A420-3E6E72226153}"/>
              </a:ext>
            </a:extLst>
          </p:cNvPr>
          <p:cNvSpPr txBox="1">
            <a:spLocks/>
          </p:cNvSpPr>
          <p:nvPr/>
        </p:nvSpPr>
        <p:spPr>
          <a:xfrm>
            <a:off x="762000" y="3134657"/>
            <a:ext cx="2286000" cy="1195001"/>
          </a:xfrm>
          <a:prstGeom prst="rect">
            <a:avLst/>
          </a:prstGeom>
          <a:noFill/>
          <a:ln w="0" cmpd="sng">
            <a:noFill/>
            <a:prstDash val="solid"/>
          </a:ln>
        </p:spPr>
        <p:txBody>
          <a:bodyPr vert="horz" lIns="0" tIns="10478" rIns="0" bIns="0" rtlCol="0" anchor="t">
            <a:normAutofit fontScale="95000"/>
          </a:bodyPr>
          <a:lstStyle>
            <a:lvl1pPr marL="0" indent="0" algn="l" defTabSz="914400" rtl="0" eaLnBrk="1" latinLnBrk="0" hangingPunct="1">
              <a:spcBef>
                <a:spcPct val="20000"/>
              </a:spcBef>
              <a:buFont typeface="Arial" pitchFamily="34" charset="0"/>
              <a:buNone/>
              <a:defRPr sz="800" kern="1200">
                <a:solidFill>
                  <a:srgbClr val="212121"/>
                </a:solidFill>
                <a:latin typeface="GT Walsheim Lt" panose="00000400000000000000" pitchFamily="2" charset="0"/>
                <a:ea typeface="+mn-ea"/>
                <a:cs typeface="+mn-cs"/>
              </a:defRPr>
            </a:lvl1pPr>
            <a:lvl2pPr marL="742950" indent="-285750" algn="l" defTabSz="914400" rtl="0" eaLnBrk="1" latinLnBrk="0" hangingPunct="1">
              <a:spcBef>
                <a:spcPct val="20000"/>
              </a:spcBef>
              <a:buFont typeface="Arial" pitchFamily="34" charset="0"/>
              <a:buNone/>
              <a:defRPr sz="1800" kern="1200">
                <a:solidFill>
                  <a:srgbClr val="9CCB52"/>
                </a:solidFill>
                <a:latin typeface="+mj-lt"/>
                <a:ea typeface="+mn-ea"/>
                <a:cs typeface="+mn-cs"/>
              </a:defRPr>
            </a:lvl2pPr>
            <a:lvl3pPr marL="1143000" indent="-228600" algn="l" defTabSz="914400" rtl="0" eaLnBrk="1" latinLnBrk="0" hangingPunct="1">
              <a:spcBef>
                <a:spcPct val="20000"/>
              </a:spcBef>
              <a:buFont typeface="Arial" pitchFamily="34" charset="0"/>
              <a:buNone/>
              <a:defRPr sz="1800" kern="1200">
                <a:solidFill>
                  <a:srgbClr val="9CCB52"/>
                </a:solidFill>
                <a:latin typeface="+mj-lt"/>
                <a:ea typeface="+mn-ea"/>
                <a:cs typeface="+mn-cs"/>
              </a:defRPr>
            </a:lvl3pPr>
            <a:lvl4pPr marL="1600200" indent="-228600" algn="l" defTabSz="914400" rtl="0" eaLnBrk="1" latinLnBrk="0" hangingPunct="1">
              <a:spcBef>
                <a:spcPct val="20000"/>
              </a:spcBef>
              <a:buFont typeface="Arial" pitchFamily="34" charset="0"/>
              <a:buNone/>
              <a:defRPr sz="1800" kern="1200">
                <a:solidFill>
                  <a:srgbClr val="9CCB52"/>
                </a:solidFill>
                <a:latin typeface="+mj-lt"/>
                <a:ea typeface="+mn-ea"/>
                <a:cs typeface="+mn-cs"/>
              </a:defRPr>
            </a:lvl4pPr>
            <a:lvl5pPr marL="2057400" indent="-228600" algn="l" defTabSz="914400" rtl="0" eaLnBrk="1" latinLnBrk="0" hangingPunct="1">
              <a:spcBef>
                <a:spcPct val="20000"/>
              </a:spcBef>
              <a:buFont typeface="Arial" pitchFamily="34" charset="0"/>
              <a:buNone/>
              <a:defRPr sz="1800" kern="1200">
                <a:solidFill>
                  <a:srgbClr val="9CCB5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425"/>
              </a:lnSpc>
              <a:tabLst>
                <a:tab pos="5692140" algn="r"/>
              </a:tabLst>
            </a:pPr>
            <a:endParaRPr lang="en-US" sz="1300" spc="8" dirty="0">
              <a:solidFill>
                <a:srgbClr val="000000"/>
              </a:solidFill>
              <a:latin typeface="GT Walsheim Bl" panose="00000900000000000000" pitchFamily="2" charset="0"/>
            </a:endParaRPr>
          </a:p>
        </p:txBody>
      </p:sp>
    </p:spTree>
    <p:extLst>
      <p:ext uri="{BB962C8B-B14F-4D97-AF65-F5344CB8AC3E}">
        <p14:creationId xmlns:p14="http://schemas.microsoft.com/office/powerpoint/2010/main" val="976044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36EA91-DE78-F4DA-C13C-F2744182D290}"/>
              </a:ext>
            </a:extLst>
          </p:cNvPr>
          <p:cNvSpPr>
            <a:spLocks noGrp="1"/>
          </p:cNvSpPr>
          <p:nvPr>
            <p:ph type="subTitle" idx="1"/>
          </p:nvPr>
        </p:nvSpPr>
        <p:spPr>
          <a:xfrm>
            <a:off x="685800" y="285750"/>
            <a:ext cx="4114800" cy="228600"/>
          </a:xfrm>
        </p:spPr>
        <p:txBody>
          <a:bodyPr/>
          <a:lstStyle/>
          <a:p>
            <a:r>
              <a:rPr lang="en-US" dirty="0"/>
              <a:t>ACCOUNTING PRINCIPLES: PREPARING FOR GOVERNMENT CONTRACTING</a:t>
            </a:r>
          </a:p>
          <a:p>
            <a:endParaRPr lang="en-US" dirty="0"/>
          </a:p>
          <a:p>
            <a:endParaRPr lang="en-US" dirty="0"/>
          </a:p>
          <a:p>
            <a:endParaRPr lang="en-US" dirty="0"/>
          </a:p>
          <a:p>
            <a:endParaRPr lang="en-US" dirty="0"/>
          </a:p>
          <a:p>
            <a:endParaRPr lang="en-US" dirty="0"/>
          </a:p>
        </p:txBody>
      </p:sp>
      <p:sp>
        <p:nvSpPr>
          <p:cNvPr id="2" name="Text Placeholder 1"/>
          <p:cNvSpPr>
            <a:spLocks noGrp="1"/>
          </p:cNvSpPr>
          <p:nvPr>
            <p:ph type="body" sz="quarter" idx="10"/>
          </p:nvPr>
        </p:nvSpPr>
        <p:spPr>
          <a:xfrm>
            <a:off x="762000" y="654050"/>
            <a:ext cx="3505200" cy="838200"/>
          </a:xfrm>
          <a:prstGeom prst="rect">
            <a:avLst/>
          </a:prstGeom>
          <a:noFill/>
          <a:ln w="0" cmpd="sng">
            <a:noFill/>
            <a:prstDash val="solid"/>
          </a:ln>
        </p:spPr>
        <p:txBody>
          <a:bodyPr vert="horz" lIns="0" tIns="10478" rIns="0" bIns="0" rtlCol="0" anchor="t">
            <a:normAutofit fontScale="95000"/>
          </a:bodyPr>
          <a:lstStyle/>
          <a:p>
            <a:r>
              <a:rPr lang="en-US" sz="2700" b="1" spc="45" dirty="0">
                <a:solidFill>
                  <a:srgbClr val="000000"/>
                </a:solidFill>
              </a:rPr>
              <a:t>How is Prevailing Wage Determined? </a:t>
            </a:r>
          </a:p>
        </p:txBody>
      </p:sp>
      <p:sp>
        <p:nvSpPr>
          <p:cNvPr id="3" name="Text Placeholder 2"/>
          <p:cNvSpPr>
            <a:spLocks noGrp="1"/>
          </p:cNvSpPr>
          <p:nvPr>
            <p:ph type="body" sz="quarter" idx="11"/>
          </p:nvPr>
        </p:nvSpPr>
        <p:spPr>
          <a:xfrm>
            <a:off x="762000" y="1631950"/>
            <a:ext cx="4419600" cy="1600200"/>
          </a:xfrm>
          <a:prstGeom prst="rect">
            <a:avLst/>
          </a:prstGeom>
          <a:noFill/>
          <a:ln w="0" cmpd="sng">
            <a:noFill/>
            <a:prstDash val="solid"/>
          </a:ln>
        </p:spPr>
        <p:txBody>
          <a:bodyPr vert="horz" lIns="0" tIns="90964" rIns="0" bIns="0" rtlCol="0" anchor="t">
            <a:noAutofit/>
          </a:bodyPr>
          <a:lstStyle/>
          <a:p>
            <a:pPr marL="274320" marR="102870" indent="-274320">
              <a:spcBef>
                <a:spcPts val="0"/>
              </a:spcBef>
              <a:spcAft>
                <a:spcPts val="1200"/>
              </a:spcAft>
              <a:buClr>
                <a:srgbClr val="9CCB52"/>
              </a:buClr>
              <a:buFont typeface="Symbol"/>
              <a:buChar char="·"/>
            </a:pPr>
            <a:r>
              <a:rPr lang="en-US" sz="1200" dirty="0"/>
              <a:t>Prevailing Wage is the hourly wage paid to the majority of construction workers in the largest city in each county in Washington State (Example: Vancouver for Clark County) </a:t>
            </a:r>
          </a:p>
          <a:p>
            <a:pPr marL="274320" indent="-274320">
              <a:spcBef>
                <a:spcPts val="0"/>
              </a:spcBef>
              <a:spcAft>
                <a:spcPts val="1200"/>
              </a:spcAft>
              <a:buClr>
                <a:srgbClr val="9CCB52"/>
              </a:buClr>
              <a:buFont typeface="Symbol"/>
              <a:buChar char="·"/>
            </a:pPr>
            <a:r>
              <a:rPr lang="en-US" sz="1200" dirty="0"/>
              <a:t>Prevailing wage rates are determined by the WA Department of Labor &amp; Industries for state and locally funded projects </a:t>
            </a:r>
          </a:p>
          <a:p>
            <a:pPr marL="274320" indent="-274320">
              <a:spcBef>
                <a:spcPts val="0"/>
              </a:spcBef>
              <a:spcAft>
                <a:spcPts val="1200"/>
              </a:spcAft>
              <a:buClr>
                <a:srgbClr val="9CCB52"/>
              </a:buClr>
              <a:buFont typeface="Symbol"/>
              <a:buChar char="·"/>
            </a:pPr>
            <a:r>
              <a:rPr lang="en-US" sz="1200" dirty="0"/>
              <a:t>Federally-funded public works projects are subject to Federal Wage Rates established by the U.S. Department of Labor under the Davis-Bacon Act </a:t>
            </a:r>
          </a:p>
          <a:p>
            <a:pPr marL="274320" marR="514350" indent="-274320">
              <a:spcBef>
                <a:spcPts val="0"/>
              </a:spcBef>
              <a:spcAft>
                <a:spcPts val="1200"/>
              </a:spcAft>
              <a:buClr>
                <a:srgbClr val="9CCB52"/>
              </a:buClr>
              <a:buFont typeface="Symbol"/>
              <a:buChar char="·"/>
            </a:pPr>
            <a:r>
              <a:rPr lang="en-US" sz="1200" dirty="0"/>
              <a:t>In Washington State the higher of WA L&amp;I prevailing wage rates or Davis-Bacon rates must be paid </a:t>
            </a:r>
          </a:p>
          <a:p>
            <a:pPr marL="274320" marR="514350" indent="-274320">
              <a:spcBef>
                <a:spcPts val="0"/>
              </a:spcBef>
              <a:spcAft>
                <a:spcPts val="1200"/>
              </a:spcAft>
              <a:buClr>
                <a:srgbClr val="9CCB52"/>
              </a:buClr>
              <a:buFont typeface="Symbol"/>
              <a:buChar char="·"/>
            </a:pPr>
            <a:r>
              <a:rPr lang="en-US" sz="1200" dirty="0"/>
              <a:t>Residual fringe above base wage can be contributed to a 401k plan and save the employer payroll taxes</a:t>
            </a:r>
          </a:p>
        </p:txBody>
      </p:sp>
      <p:pic>
        <p:nvPicPr>
          <p:cNvPr id="8" name="Picture Placeholder 7" descr="A close-up of a calculator&#10;&#10;Description automatically generated">
            <a:extLst>
              <a:ext uri="{FF2B5EF4-FFF2-40B4-BE49-F238E27FC236}">
                <a16:creationId xmlns:a16="http://schemas.microsoft.com/office/drawing/2014/main" id="{2E631B68-1BF6-D472-2453-E4FBFF4AE93B}"/>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487" r="2487"/>
          <a:stretch>
            <a:fillRect/>
          </a:stretch>
        </p:blipFill>
        <p:spPr/>
      </p:pic>
      <p:sp>
        <p:nvSpPr>
          <p:cNvPr id="6" name="Rectangle 5">
            <a:extLst>
              <a:ext uri="{FF2B5EF4-FFF2-40B4-BE49-F238E27FC236}">
                <a16:creationId xmlns:a16="http://schemas.microsoft.com/office/drawing/2014/main" id="{52218475-2DEC-3421-916B-42D1672404AA}"/>
              </a:ext>
            </a:extLst>
          </p:cNvPr>
          <p:cNvSpPr/>
          <p:nvPr/>
        </p:nvSpPr>
        <p:spPr>
          <a:xfrm>
            <a:off x="541020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1847578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36EA91-DE78-F4DA-C13C-F2744182D290}"/>
              </a:ext>
            </a:extLst>
          </p:cNvPr>
          <p:cNvSpPr>
            <a:spLocks noGrp="1"/>
          </p:cNvSpPr>
          <p:nvPr>
            <p:ph type="subTitle" idx="1"/>
          </p:nvPr>
        </p:nvSpPr>
        <p:spPr>
          <a:xfrm>
            <a:off x="685800" y="285750"/>
            <a:ext cx="4114800" cy="228600"/>
          </a:xfrm>
        </p:spPr>
        <p:txBody>
          <a:bodyPr/>
          <a:lstStyle/>
          <a:p>
            <a:r>
              <a:rPr lang="en-US" dirty="0"/>
              <a:t>ACCOUNTING PRINCIPLES: PREPARING FOR GOVERNMENT CONTRACTING</a:t>
            </a:r>
          </a:p>
          <a:p>
            <a:endParaRPr lang="en-US" dirty="0"/>
          </a:p>
          <a:p>
            <a:endParaRPr lang="en-US" dirty="0"/>
          </a:p>
          <a:p>
            <a:endParaRPr lang="en-US" dirty="0"/>
          </a:p>
          <a:p>
            <a:endParaRPr lang="en-US" dirty="0"/>
          </a:p>
          <a:p>
            <a:endParaRPr lang="en-US" dirty="0"/>
          </a:p>
        </p:txBody>
      </p:sp>
      <p:sp>
        <p:nvSpPr>
          <p:cNvPr id="2" name="Text Placeholder 1"/>
          <p:cNvSpPr>
            <a:spLocks noGrp="1"/>
          </p:cNvSpPr>
          <p:nvPr>
            <p:ph type="body" sz="quarter" idx="10"/>
          </p:nvPr>
        </p:nvSpPr>
        <p:spPr>
          <a:xfrm>
            <a:off x="762000" y="647700"/>
            <a:ext cx="3960341" cy="952500"/>
          </a:xfrm>
          <a:prstGeom prst="rect">
            <a:avLst/>
          </a:prstGeom>
          <a:noFill/>
          <a:ln w="0" cmpd="sng">
            <a:noFill/>
            <a:prstDash val="solid"/>
          </a:ln>
        </p:spPr>
        <p:txBody>
          <a:bodyPr vert="horz" lIns="0" tIns="10478" rIns="0" bIns="0" rtlCol="0" anchor="t">
            <a:normAutofit fontScale="95000"/>
          </a:bodyPr>
          <a:lstStyle/>
          <a:p>
            <a:r>
              <a:rPr lang="en-US" sz="2700" b="1" spc="45" dirty="0">
                <a:solidFill>
                  <a:srgbClr val="000000"/>
                </a:solidFill>
              </a:rPr>
              <a:t>When is Prevailing Wage Required?</a:t>
            </a:r>
          </a:p>
        </p:txBody>
      </p:sp>
      <p:sp>
        <p:nvSpPr>
          <p:cNvPr id="3" name="Text Placeholder 2"/>
          <p:cNvSpPr>
            <a:spLocks noGrp="1"/>
          </p:cNvSpPr>
          <p:nvPr>
            <p:ph type="body" sz="quarter" idx="11"/>
          </p:nvPr>
        </p:nvSpPr>
        <p:spPr>
          <a:xfrm>
            <a:off x="762000" y="1701800"/>
            <a:ext cx="4419600" cy="1600200"/>
          </a:xfrm>
          <a:prstGeom prst="rect">
            <a:avLst/>
          </a:prstGeom>
          <a:noFill/>
          <a:ln w="0" cmpd="sng">
            <a:noFill/>
            <a:prstDash val="solid"/>
          </a:ln>
        </p:spPr>
        <p:txBody>
          <a:bodyPr vert="horz" lIns="0" tIns="90964" rIns="0" bIns="0" rtlCol="0" anchor="t">
            <a:noAutofit/>
          </a:bodyPr>
          <a:lstStyle/>
          <a:p>
            <a:pPr marL="274320" marR="102870" indent="-274320">
              <a:spcBef>
                <a:spcPts val="0"/>
              </a:spcBef>
              <a:spcAft>
                <a:spcPts val="1200"/>
              </a:spcAft>
              <a:buClr>
                <a:srgbClr val="9CCB52"/>
              </a:buClr>
              <a:buFont typeface="Symbol"/>
              <a:buChar char="·"/>
            </a:pPr>
            <a:r>
              <a:rPr lang="en-US" sz="1200" dirty="0"/>
              <a:t>Project is funded by public (taxpayer) dollars</a:t>
            </a:r>
          </a:p>
          <a:p>
            <a:pPr marL="274320" marR="102870" indent="-274320">
              <a:spcBef>
                <a:spcPts val="0"/>
              </a:spcBef>
              <a:spcAft>
                <a:spcPts val="1200"/>
              </a:spcAft>
              <a:buClr>
                <a:srgbClr val="9CCB52"/>
              </a:buClr>
              <a:buFont typeface="Symbol"/>
              <a:buChar char="·"/>
            </a:pPr>
            <a:r>
              <a:rPr lang="en-US" sz="1200" dirty="0"/>
              <a:t>Public Works Projects are subject to Prevailing Wage requirement</a:t>
            </a:r>
          </a:p>
          <a:p>
            <a:pPr marL="274320" marR="102870" indent="-274320">
              <a:spcBef>
                <a:spcPts val="0"/>
              </a:spcBef>
              <a:spcAft>
                <a:spcPts val="1200"/>
              </a:spcAft>
              <a:buClr>
                <a:srgbClr val="9CCB52"/>
              </a:buClr>
              <a:buFont typeface="Symbol"/>
              <a:buChar char="·"/>
            </a:pPr>
            <a:r>
              <a:rPr lang="en-US" sz="1200" dirty="0"/>
              <a:t>Required training available online through L&amp;I Contractor Portal </a:t>
            </a:r>
          </a:p>
          <a:p>
            <a:pPr marL="274320" marR="102870" indent="-274320">
              <a:spcBef>
                <a:spcPts val="0"/>
              </a:spcBef>
              <a:spcAft>
                <a:spcPts val="1200"/>
              </a:spcAft>
              <a:buClr>
                <a:srgbClr val="9CCB52"/>
              </a:buClr>
              <a:buFont typeface="Symbol"/>
              <a:buChar char="·"/>
            </a:pPr>
            <a:r>
              <a:rPr lang="en-US" sz="1200" dirty="0"/>
              <a:t>L&amp;I Contractor 3-hour class </a:t>
            </a:r>
          </a:p>
          <a:p>
            <a:pPr marR="102870">
              <a:spcBef>
                <a:spcPts val="0"/>
              </a:spcBef>
              <a:spcAft>
                <a:spcPts val="1200"/>
              </a:spcAft>
              <a:buClr>
                <a:srgbClr val="9CCB52"/>
              </a:buClr>
            </a:pPr>
            <a:r>
              <a:rPr lang="en-US" sz="1200" dirty="0"/>
              <a:t>OR to meet exemption from training: </a:t>
            </a:r>
          </a:p>
          <a:p>
            <a:pPr marL="274320" marR="102870" indent="-274320">
              <a:spcBef>
                <a:spcPts val="0"/>
              </a:spcBef>
              <a:spcAft>
                <a:spcPts val="1200"/>
              </a:spcAft>
              <a:buClr>
                <a:srgbClr val="9CCB52"/>
              </a:buClr>
              <a:buFont typeface="Symbol"/>
              <a:buChar char="·"/>
            </a:pPr>
            <a:r>
              <a:rPr lang="en-US" sz="1200" dirty="0"/>
              <a:t>Contractor has an active UBI for 3 years and have performed work on 3 or more public works projects for which they were previously certified</a:t>
            </a:r>
          </a:p>
        </p:txBody>
      </p:sp>
      <p:pic>
        <p:nvPicPr>
          <p:cNvPr id="8" name="Picture Placeholder 7" descr="A notepad with a checklist and a cup of coffee&#10;&#10;Description automatically generated">
            <a:extLst>
              <a:ext uri="{FF2B5EF4-FFF2-40B4-BE49-F238E27FC236}">
                <a16:creationId xmlns:a16="http://schemas.microsoft.com/office/drawing/2014/main" id="{B9DDF9F7-2D79-6FAE-D2BD-178DFD5F5D2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487" r="2487"/>
          <a:stretch>
            <a:fillRect/>
          </a:stretch>
        </p:blipFill>
        <p:spPr/>
      </p:pic>
      <p:sp>
        <p:nvSpPr>
          <p:cNvPr id="6" name="Rectangle 5">
            <a:extLst>
              <a:ext uri="{FF2B5EF4-FFF2-40B4-BE49-F238E27FC236}">
                <a16:creationId xmlns:a16="http://schemas.microsoft.com/office/drawing/2014/main" id="{52218475-2DEC-3421-916B-42D1672404AA}"/>
              </a:ext>
            </a:extLst>
          </p:cNvPr>
          <p:cNvSpPr/>
          <p:nvPr/>
        </p:nvSpPr>
        <p:spPr>
          <a:xfrm>
            <a:off x="541020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3920202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1664599-E60A-8413-96A2-D0C7F6681C2C}"/>
              </a:ext>
            </a:extLst>
          </p:cNvPr>
          <p:cNvSpPr>
            <a:spLocks noGrp="1"/>
          </p:cNvSpPr>
          <p:nvPr>
            <p:ph type="subTitle" idx="1"/>
          </p:nvPr>
        </p:nvSpPr>
        <p:spPr>
          <a:xfrm>
            <a:off x="4267200" y="285750"/>
            <a:ext cx="4191000" cy="228600"/>
          </a:xfrm>
        </p:spPr>
        <p:txBody>
          <a:bodyPr/>
          <a:lstStyle/>
          <a:p>
            <a:r>
              <a:rPr lang="en-US" dirty="0"/>
              <a:t>ACCOUNTING PRINCIPLES: PREPARING FOR GOVERNMENT CONTRACTING</a:t>
            </a:r>
          </a:p>
          <a:p>
            <a:endParaRPr lang="en-US" dirty="0"/>
          </a:p>
          <a:p>
            <a:endParaRPr lang="en-US" dirty="0"/>
          </a:p>
          <a:p>
            <a:endParaRPr lang="en-US" dirty="0"/>
          </a:p>
          <a:p>
            <a:endParaRPr lang="en-US" dirty="0"/>
          </a:p>
          <a:p>
            <a:endParaRPr lang="en-US" dirty="0"/>
          </a:p>
          <a:p>
            <a:endParaRPr lang="en-US" dirty="0"/>
          </a:p>
        </p:txBody>
      </p:sp>
      <p:sp>
        <p:nvSpPr>
          <p:cNvPr id="2" name="Text Placeholder 1"/>
          <p:cNvSpPr>
            <a:spLocks noGrp="1"/>
          </p:cNvSpPr>
          <p:nvPr>
            <p:ph type="body" sz="quarter" idx="10"/>
          </p:nvPr>
        </p:nvSpPr>
        <p:spPr>
          <a:xfrm>
            <a:off x="4343400" y="631138"/>
            <a:ext cx="3505200" cy="838200"/>
          </a:xfrm>
          <a:prstGeom prst="rect">
            <a:avLst/>
          </a:prstGeom>
          <a:noFill/>
          <a:ln w="0" cmpd="sng">
            <a:noFill/>
            <a:prstDash val="solid"/>
          </a:ln>
        </p:spPr>
        <p:txBody>
          <a:bodyPr vert="horz" lIns="0" tIns="14288" rIns="0" bIns="0" rtlCol="0" anchor="t">
            <a:normAutofit fontScale="95000"/>
          </a:bodyPr>
          <a:lstStyle/>
          <a:p>
            <a:r>
              <a:rPr lang="en-US" sz="2700" b="1" spc="53" dirty="0">
                <a:solidFill>
                  <a:srgbClr val="000000"/>
                </a:solidFill>
              </a:rPr>
              <a:t>Identify Correct Wage Rates </a:t>
            </a:r>
          </a:p>
        </p:txBody>
      </p:sp>
      <p:sp>
        <p:nvSpPr>
          <p:cNvPr id="3" name="Text Placeholder 2"/>
          <p:cNvSpPr>
            <a:spLocks noGrp="1"/>
          </p:cNvSpPr>
          <p:nvPr>
            <p:ph type="body" sz="quarter" idx="11"/>
          </p:nvPr>
        </p:nvSpPr>
        <p:spPr>
          <a:xfrm>
            <a:off x="4343400" y="1657350"/>
            <a:ext cx="4572000" cy="1600200"/>
          </a:xfrm>
          <a:prstGeom prst="rect">
            <a:avLst/>
          </a:prstGeom>
          <a:noFill/>
          <a:ln w="0" cmpd="sng">
            <a:noFill/>
            <a:prstDash val="solid"/>
          </a:ln>
        </p:spPr>
        <p:txBody>
          <a:bodyPr vert="horz" lIns="0" tIns="1905" rIns="0" bIns="0" rtlCol="0" anchor="t">
            <a:noAutofit/>
          </a:bodyPr>
          <a:lstStyle/>
          <a:p>
            <a:pPr algn="l">
              <a:lnSpc>
                <a:spcPts val="2025"/>
              </a:lnSpc>
              <a:spcBef>
                <a:spcPts val="0"/>
              </a:spcBef>
              <a:spcAft>
                <a:spcPts val="600"/>
              </a:spcAft>
            </a:pPr>
            <a:r>
              <a:rPr lang="en-US" sz="1200" spc="-15" dirty="0">
                <a:solidFill>
                  <a:srgbClr val="000000"/>
                </a:solidFill>
              </a:rPr>
              <a:t>What you need to know: </a:t>
            </a:r>
          </a:p>
          <a:p>
            <a:pPr marL="274320" marR="102870" indent="-274320">
              <a:spcBef>
                <a:spcPts val="0"/>
              </a:spcBef>
              <a:spcAft>
                <a:spcPts val="600"/>
              </a:spcAft>
              <a:buClr>
                <a:srgbClr val="9CCB52"/>
              </a:buClr>
              <a:buFont typeface="Symbol"/>
              <a:buChar char="·"/>
            </a:pPr>
            <a:r>
              <a:rPr lang="en-US" sz="1200" dirty="0"/>
              <a:t>Type of work </a:t>
            </a:r>
          </a:p>
          <a:p>
            <a:pPr marL="274320" marR="102870" indent="-274320">
              <a:spcBef>
                <a:spcPts val="0"/>
              </a:spcBef>
              <a:spcAft>
                <a:spcPts val="600"/>
              </a:spcAft>
              <a:buClr>
                <a:srgbClr val="9CCB52"/>
              </a:buClr>
              <a:buFont typeface="Symbol"/>
              <a:buChar char="·"/>
            </a:pPr>
            <a:r>
              <a:rPr lang="en-US" sz="1200" dirty="0"/>
              <a:t>Where the work is performed (county) </a:t>
            </a:r>
          </a:p>
          <a:p>
            <a:pPr marL="274320" marR="102870" indent="-274320">
              <a:spcBef>
                <a:spcPts val="0"/>
              </a:spcBef>
              <a:spcAft>
                <a:spcPts val="600"/>
              </a:spcAft>
              <a:buClr>
                <a:srgbClr val="9CCB52"/>
              </a:buClr>
              <a:buFont typeface="Symbol"/>
              <a:buChar char="·"/>
            </a:pPr>
            <a:r>
              <a:rPr lang="en-US" sz="1200" dirty="0"/>
              <a:t>The effective date (contractor’s bid due date) </a:t>
            </a:r>
          </a:p>
          <a:p>
            <a:pPr marL="274320" marR="102870" indent="-274320">
              <a:spcBef>
                <a:spcPts val="0"/>
              </a:spcBef>
              <a:spcAft>
                <a:spcPts val="600"/>
              </a:spcAft>
              <a:buClr>
                <a:srgbClr val="9CCB52"/>
              </a:buClr>
              <a:buFont typeface="Symbol"/>
              <a:buChar char="·"/>
            </a:pPr>
            <a:r>
              <a:rPr lang="en-US" sz="1200" dirty="0"/>
              <a:t>Department of Labor &amp; Industries Prevailing Wage Rate </a:t>
            </a:r>
          </a:p>
          <a:p>
            <a:pPr marL="274320" marR="102870" indent="-274320">
              <a:spcBef>
                <a:spcPts val="0"/>
              </a:spcBef>
              <a:spcAft>
                <a:spcPts val="600"/>
              </a:spcAft>
              <a:buClr>
                <a:srgbClr val="9CCB52"/>
              </a:buClr>
              <a:buFont typeface="Symbol"/>
              <a:buChar char="·"/>
            </a:pPr>
            <a:r>
              <a:rPr lang="en-US" sz="1200" dirty="0"/>
              <a:t>These rates change two times a year (February/August) </a:t>
            </a:r>
          </a:p>
          <a:p>
            <a:pPr marL="274320" marR="102870" indent="-274320">
              <a:spcBef>
                <a:spcPts val="0"/>
              </a:spcBef>
              <a:spcAft>
                <a:spcPts val="600"/>
              </a:spcAft>
              <a:buClr>
                <a:srgbClr val="9CCB52"/>
              </a:buClr>
              <a:buFont typeface="Symbol"/>
              <a:buChar char="·"/>
            </a:pPr>
            <a:r>
              <a:rPr lang="en-US" sz="1200" dirty="0"/>
              <a:t>The effective date for prevailing wage rate(s) is the prime contractor's bid due date, </a:t>
            </a:r>
            <a:r>
              <a:rPr lang="en-US" sz="1200" dirty="0">
                <a:solidFill>
                  <a:srgbClr val="00B050"/>
                </a:solidFill>
                <a:latin typeface="GT Walsheim Bl" panose="00000900000000000000" pitchFamily="2" charset="0"/>
              </a:rPr>
              <a:t>OR</a:t>
            </a:r>
            <a:r>
              <a:rPr lang="en-US" sz="1200" dirty="0"/>
              <a:t> if the contract is not awarded within six months of the bid due date, then use the contract award date </a:t>
            </a:r>
          </a:p>
          <a:p>
            <a:pPr marR="102870">
              <a:spcBef>
                <a:spcPts val="0"/>
              </a:spcBef>
              <a:spcAft>
                <a:spcPts val="600"/>
              </a:spcAft>
              <a:buClr>
                <a:srgbClr val="9CCB52"/>
              </a:buClr>
            </a:pPr>
            <a:endParaRPr lang="en-US" sz="1800" dirty="0">
              <a:solidFill>
                <a:srgbClr val="464652"/>
              </a:solidFill>
            </a:endParaRPr>
          </a:p>
          <a:p>
            <a:pPr marL="274320" algn="l">
              <a:spcBef>
                <a:spcPts val="0"/>
              </a:spcBef>
              <a:spcAft>
                <a:spcPts val="0"/>
              </a:spcAft>
            </a:pPr>
            <a:r>
              <a:rPr lang="en-US" dirty="0">
                <a:hlinkClick r:id="rId2"/>
              </a:rPr>
              <a:t>https://lni.wa.gov/licensing-permits/public-works-projects/contractors-employers/</a:t>
            </a:r>
            <a:endParaRPr lang="en-US" dirty="0">
              <a:solidFill>
                <a:srgbClr val="464652"/>
              </a:solidFill>
            </a:endParaRPr>
          </a:p>
        </p:txBody>
      </p:sp>
      <p:pic>
        <p:nvPicPr>
          <p:cNvPr id="8" name="Picture Placeholder 7" descr="Close-up of a magnifying glass on a stack of money&#10;&#10;Description automatically generated">
            <a:extLst>
              <a:ext uri="{FF2B5EF4-FFF2-40B4-BE49-F238E27FC236}">
                <a16:creationId xmlns:a16="http://schemas.microsoft.com/office/drawing/2014/main" id="{31A5B083-1664-8D57-20D9-C45069E5FA84}"/>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487" r="2487"/>
          <a:stretch>
            <a:fillRect/>
          </a:stretch>
        </p:blipFill>
        <p:spPr/>
      </p:pic>
      <p:sp>
        <p:nvSpPr>
          <p:cNvPr id="6" name="Rectangle 5">
            <a:extLst>
              <a:ext uri="{FF2B5EF4-FFF2-40B4-BE49-F238E27FC236}">
                <a16:creationId xmlns:a16="http://schemas.microsoft.com/office/drawing/2014/main" id="{B6186112-C96E-2236-975A-EB5831B3AC09}"/>
              </a:ext>
            </a:extLst>
          </p:cNvPr>
          <p:cNvSpPr/>
          <p:nvPr/>
        </p:nvSpPr>
        <p:spPr>
          <a:xfrm>
            <a:off x="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63246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p:txBody>
          <a:bodyPr/>
          <a:lstStyle/>
          <a:p>
            <a:r>
              <a:rPr lang="en-US" dirty="0"/>
              <a:t>MEET THE PRESENTERS</a:t>
            </a:r>
          </a:p>
        </p:txBody>
      </p:sp>
      <p:sp>
        <p:nvSpPr>
          <p:cNvPr id="12" name="Text Placeholder 11"/>
          <p:cNvSpPr>
            <a:spLocks noGrp="1"/>
          </p:cNvSpPr>
          <p:nvPr>
            <p:ph type="body" sz="quarter" idx="10"/>
          </p:nvPr>
        </p:nvSpPr>
        <p:spPr>
          <a:xfrm>
            <a:off x="1219200" y="2952730"/>
            <a:ext cx="2133600" cy="228600"/>
          </a:xfrm>
        </p:spPr>
        <p:txBody>
          <a:bodyPr/>
          <a:lstStyle/>
          <a:p>
            <a:r>
              <a:rPr lang="en-US" sz="1800" dirty="0"/>
              <a:t>Teresa Petrie</a:t>
            </a:r>
          </a:p>
        </p:txBody>
      </p:sp>
      <p:sp>
        <p:nvSpPr>
          <p:cNvPr id="13" name="Text Placeholder 12"/>
          <p:cNvSpPr>
            <a:spLocks noGrp="1"/>
          </p:cNvSpPr>
          <p:nvPr>
            <p:ph type="body" sz="quarter" idx="11"/>
          </p:nvPr>
        </p:nvSpPr>
        <p:spPr>
          <a:xfrm>
            <a:off x="1219200" y="2724130"/>
            <a:ext cx="1752600" cy="228600"/>
          </a:xfrm>
        </p:spPr>
        <p:txBody>
          <a:bodyPr/>
          <a:lstStyle/>
          <a:p>
            <a:r>
              <a:rPr lang="en-US" sz="1000" dirty="0"/>
              <a:t>MBA, Principal</a:t>
            </a:r>
          </a:p>
        </p:txBody>
      </p:sp>
      <p:sp>
        <p:nvSpPr>
          <p:cNvPr id="14" name="Text Placeholder 13"/>
          <p:cNvSpPr>
            <a:spLocks noGrp="1"/>
          </p:cNvSpPr>
          <p:nvPr>
            <p:ph type="body" sz="quarter" idx="12"/>
          </p:nvPr>
        </p:nvSpPr>
        <p:spPr>
          <a:xfrm>
            <a:off x="1219200" y="3259968"/>
            <a:ext cx="2133600" cy="228600"/>
          </a:xfrm>
        </p:spPr>
        <p:txBody>
          <a:bodyPr/>
          <a:lstStyle/>
          <a:p>
            <a:r>
              <a:rPr lang="en-US" sz="1050" dirty="0"/>
              <a:t>Perkins &amp; Co</a:t>
            </a:r>
          </a:p>
        </p:txBody>
      </p:sp>
      <p:sp>
        <p:nvSpPr>
          <p:cNvPr id="15" name="Text Placeholder 14"/>
          <p:cNvSpPr>
            <a:spLocks noGrp="1"/>
          </p:cNvSpPr>
          <p:nvPr>
            <p:ph type="body" sz="quarter" idx="13"/>
          </p:nvPr>
        </p:nvSpPr>
        <p:spPr>
          <a:xfrm>
            <a:off x="1219200" y="3867130"/>
            <a:ext cx="2514600" cy="228600"/>
          </a:xfrm>
        </p:spPr>
        <p:txBody>
          <a:bodyPr/>
          <a:lstStyle/>
          <a:p>
            <a:r>
              <a:rPr lang="en-US" sz="1000" dirty="0"/>
              <a:t>tpetrie@perkinsaccounting.com</a:t>
            </a:r>
          </a:p>
        </p:txBody>
      </p:sp>
      <p:sp>
        <p:nvSpPr>
          <p:cNvPr id="16" name="Text Placeholder 15"/>
          <p:cNvSpPr>
            <a:spLocks noGrp="1"/>
          </p:cNvSpPr>
          <p:nvPr>
            <p:ph type="body" sz="quarter" idx="14"/>
          </p:nvPr>
        </p:nvSpPr>
        <p:spPr>
          <a:xfrm>
            <a:off x="1219200" y="3562330"/>
            <a:ext cx="1600200" cy="228600"/>
          </a:xfrm>
        </p:spPr>
        <p:txBody>
          <a:bodyPr/>
          <a:lstStyle/>
          <a:p>
            <a:r>
              <a:rPr lang="en-US" sz="1000" dirty="0"/>
              <a:t>EMAIL</a:t>
            </a:r>
          </a:p>
        </p:txBody>
      </p:sp>
      <p:sp>
        <p:nvSpPr>
          <p:cNvPr id="17" name="Text Placeholder 16"/>
          <p:cNvSpPr>
            <a:spLocks noGrp="1"/>
          </p:cNvSpPr>
          <p:nvPr>
            <p:ph type="body" sz="quarter" idx="15"/>
          </p:nvPr>
        </p:nvSpPr>
        <p:spPr>
          <a:xfrm>
            <a:off x="1219200" y="4631568"/>
            <a:ext cx="1600200" cy="228600"/>
          </a:xfrm>
        </p:spPr>
        <p:txBody>
          <a:bodyPr/>
          <a:lstStyle/>
          <a:p>
            <a:r>
              <a:rPr lang="en-US" sz="1000" dirty="0"/>
              <a:t>#503.276.1487</a:t>
            </a:r>
          </a:p>
        </p:txBody>
      </p:sp>
      <p:sp>
        <p:nvSpPr>
          <p:cNvPr id="18" name="Text Placeholder 17"/>
          <p:cNvSpPr>
            <a:spLocks noGrp="1"/>
          </p:cNvSpPr>
          <p:nvPr>
            <p:ph type="body" sz="quarter" idx="16"/>
          </p:nvPr>
        </p:nvSpPr>
        <p:spPr>
          <a:xfrm>
            <a:off x="1219200" y="4261454"/>
            <a:ext cx="2057400" cy="293914"/>
          </a:xfrm>
        </p:spPr>
        <p:txBody>
          <a:bodyPr/>
          <a:lstStyle/>
          <a:p>
            <a:r>
              <a:rPr lang="en-US" sz="1000" dirty="0"/>
              <a:t>PHONE</a:t>
            </a:r>
          </a:p>
        </p:txBody>
      </p:sp>
      <p:sp>
        <p:nvSpPr>
          <p:cNvPr id="19" name="Text Placeholder 18"/>
          <p:cNvSpPr>
            <a:spLocks noGrp="1"/>
          </p:cNvSpPr>
          <p:nvPr>
            <p:ph type="body" sz="quarter" idx="17"/>
          </p:nvPr>
        </p:nvSpPr>
        <p:spPr>
          <a:xfrm>
            <a:off x="4837918" y="2958394"/>
            <a:ext cx="2133600" cy="228600"/>
          </a:xfrm>
        </p:spPr>
        <p:txBody>
          <a:bodyPr/>
          <a:lstStyle/>
          <a:p>
            <a:r>
              <a:rPr lang="en-US" sz="1800" dirty="0"/>
              <a:t>Alex Barrett</a:t>
            </a:r>
          </a:p>
        </p:txBody>
      </p:sp>
      <p:sp>
        <p:nvSpPr>
          <p:cNvPr id="20" name="Text Placeholder 19"/>
          <p:cNvSpPr>
            <a:spLocks noGrp="1"/>
          </p:cNvSpPr>
          <p:nvPr>
            <p:ph type="body" sz="quarter" idx="18"/>
          </p:nvPr>
        </p:nvSpPr>
        <p:spPr>
          <a:xfrm>
            <a:off x="4837918" y="2729794"/>
            <a:ext cx="2510232" cy="152401"/>
          </a:xfrm>
        </p:spPr>
        <p:txBody>
          <a:bodyPr/>
          <a:lstStyle/>
          <a:p>
            <a:r>
              <a:rPr lang="en-US" sz="1000" dirty="0"/>
              <a:t>CPA, CCIFP, Accounting Manager</a:t>
            </a:r>
          </a:p>
        </p:txBody>
      </p:sp>
      <p:sp>
        <p:nvSpPr>
          <p:cNvPr id="21" name="Text Placeholder 20"/>
          <p:cNvSpPr>
            <a:spLocks noGrp="1"/>
          </p:cNvSpPr>
          <p:nvPr>
            <p:ph type="body" sz="quarter" idx="19"/>
          </p:nvPr>
        </p:nvSpPr>
        <p:spPr>
          <a:xfrm>
            <a:off x="4837918" y="3265632"/>
            <a:ext cx="2133600" cy="228600"/>
          </a:xfrm>
        </p:spPr>
        <p:txBody>
          <a:bodyPr/>
          <a:lstStyle/>
          <a:p>
            <a:r>
              <a:rPr lang="en-US" sz="1050" dirty="0"/>
              <a:t>Barrett &amp; Co</a:t>
            </a:r>
          </a:p>
        </p:txBody>
      </p:sp>
      <p:sp>
        <p:nvSpPr>
          <p:cNvPr id="22" name="Text Placeholder 21"/>
          <p:cNvSpPr>
            <a:spLocks noGrp="1"/>
          </p:cNvSpPr>
          <p:nvPr>
            <p:ph type="body" sz="quarter" idx="20"/>
          </p:nvPr>
        </p:nvSpPr>
        <p:spPr>
          <a:xfrm>
            <a:off x="4837918" y="3872794"/>
            <a:ext cx="1600200" cy="228600"/>
          </a:xfrm>
        </p:spPr>
        <p:txBody>
          <a:bodyPr/>
          <a:lstStyle/>
          <a:p>
            <a:r>
              <a:rPr lang="en-US" sz="1000" dirty="0"/>
              <a:t>alex@barrett-cpa.com</a:t>
            </a:r>
          </a:p>
        </p:txBody>
      </p:sp>
      <p:sp>
        <p:nvSpPr>
          <p:cNvPr id="23" name="Text Placeholder 22"/>
          <p:cNvSpPr>
            <a:spLocks noGrp="1"/>
          </p:cNvSpPr>
          <p:nvPr>
            <p:ph type="body" sz="quarter" idx="21"/>
          </p:nvPr>
        </p:nvSpPr>
        <p:spPr>
          <a:xfrm>
            <a:off x="4837918" y="3567994"/>
            <a:ext cx="1600200" cy="228600"/>
          </a:xfrm>
        </p:spPr>
        <p:txBody>
          <a:bodyPr/>
          <a:lstStyle/>
          <a:p>
            <a:r>
              <a:rPr lang="en-US" sz="1000" dirty="0"/>
              <a:t>EMAIL</a:t>
            </a:r>
          </a:p>
        </p:txBody>
      </p:sp>
      <p:sp>
        <p:nvSpPr>
          <p:cNvPr id="24" name="Text Placeholder 23"/>
          <p:cNvSpPr>
            <a:spLocks noGrp="1"/>
          </p:cNvSpPr>
          <p:nvPr>
            <p:ph type="body" sz="quarter" idx="22"/>
          </p:nvPr>
        </p:nvSpPr>
        <p:spPr>
          <a:xfrm>
            <a:off x="4837918" y="4637232"/>
            <a:ext cx="1600200" cy="228600"/>
          </a:xfrm>
        </p:spPr>
        <p:txBody>
          <a:bodyPr/>
          <a:lstStyle/>
          <a:p>
            <a:r>
              <a:rPr lang="en-US" sz="1000" dirty="0"/>
              <a:t>#360.210.5100</a:t>
            </a:r>
          </a:p>
        </p:txBody>
      </p:sp>
      <p:sp>
        <p:nvSpPr>
          <p:cNvPr id="25" name="Text Placeholder 24"/>
          <p:cNvSpPr>
            <a:spLocks noGrp="1"/>
          </p:cNvSpPr>
          <p:nvPr>
            <p:ph type="body" sz="quarter" idx="23"/>
          </p:nvPr>
        </p:nvSpPr>
        <p:spPr>
          <a:xfrm>
            <a:off x="4837918" y="4332432"/>
            <a:ext cx="1600200" cy="228600"/>
          </a:xfrm>
        </p:spPr>
        <p:txBody>
          <a:bodyPr/>
          <a:lstStyle/>
          <a:p>
            <a:r>
              <a:rPr lang="en-US" sz="1000" dirty="0"/>
              <a:t>PHONE</a:t>
            </a:r>
          </a:p>
        </p:txBody>
      </p:sp>
      <p:pic>
        <p:nvPicPr>
          <p:cNvPr id="45" name="Picture 44">
            <a:hlinkClick r:id="rId2"/>
            <a:extLst>
              <a:ext uri="{FF2B5EF4-FFF2-40B4-BE49-F238E27FC236}">
                <a16:creationId xmlns:a16="http://schemas.microsoft.com/office/drawing/2014/main" id="{931ECE0A-6B12-2C16-148B-EE324F1393A9}"/>
              </a:ext>
            </a:extLst>
          </p:cNvPr>
          <p:cNvPicPr>
            <a:picLocks noChangeAspect="1"/>
          </p:cNvPicPr>
          <p:nvPr/>
        </p:nvPicPr>
        <p:blipFill>
          <a:blip r:embed="rId3"/>
          <a:stretch>
            <a:fillRect/>
          </a:stretch>
        </p:blipFill>
        <p:spPr>
          <a:xfrm>
            <a:off x="1219200" y="816712"/>
            <a:ext cx="1752600" cy="1752600"/>
          </a:xfrm>
          <a:prstGeom prst="rect">
            <a:avLst/>
          </a:prstGeom>
        </p:spPr>
      </p:pic>
      <p:pic>
        <p:nvPicPr>
          <p:cNvPr id="47" name="Picture 46">
            <a:extLst>
              <a:ext uri="{FF2B5EF4-FFF2-40B4-BE49-F238E27FC236}">
                <a16:creationId xmlns:a16="http://schemas.microsoft.com/office/drawing/2014/main" id="{497B796E-63DF-75A8-E01B-E888F2688CD7}"/>
              </a:ext>
            </a:extLst>
          </p:cNvPr>
          <p:cNvPicPr>
            <a:picLocks noChangeAspect="1"/>
          </p:cNvPicPr>
          <p:nvPr/>
        </p:nvPicPr>
        <p:blipFill>
          <a:blip r:embed="rId4"/>
          <a:stretch>
            <a:fillRect/>
          </a:stretch>
        </p:blipFill>
        <p:spPr>
          <a:xfrm>
            <a:off x="4604951" y="822376"/>
            <a:ext cx="1728119" cy="177650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cxnSp>
        <p:nvCxnSpPr>
          <p:cNvPr id="56" name="Straight Connector 55">
            <a:extLst>
              <a:ext uri="{FF2B5EF4-FFF2-40B4-BE49-F238E27FC236}">
                <a16:creationId xmlns:a16="http://schemas.microsoft.com/office/drawing/2014/main" id="{07356912-9F2C-A564-9E92-3382EBEBD6E2}"/>
              </a:ext>
            </a:extLst>
          </p:cNvPr>
          <p:cNvCxnSpPr>
            <a:cxnSpLocks/>
          </p:cNvCxnSpPr>
          <p:nvPr/>
        </p:nvCxnSpPr>
        <p:spPr>
          <a:xfrm>
            <a:off x="1219200" y="379093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95343C7-9725-CD31-AB21-128E7ECB56F0}"/>
              </a:ext>
            </a:extLst>
          </p:cNvPr>
          <p:cNvCxnSpPr>
            <a:cxnSpLocks/>
          </p:cNvCxnSpPr>
          <p:nvPr/>
        </p:nvCxnSpPr>
        <p:spPr>
          <a:xfrm>
            <a:off x="1219200" y="4555368"/>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B05B80-A76F-7B37-AEDE-F20A2C5F987C}"/>
              </a:ext>
            </a:extLst>
          </p:cNvPr>
          <p:cNvCxnSpPr>
            <a:cxnSpLocks/>
          </p:cNvCxnSpPr>
          <p:nvPr/>
        </p:nvCxnSpPr>
        <p:spPr>
          <a:xfrm>
            <a:off x="4837918" y="3796594"/>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1DC75DA-8883-C906-9FBC-41AE42F50E9F}"/>
              </a:ext>
            </a:extLst>
          </p:cNvPr>
          <p:cNvCxnSpPr>
            <a:cxnSpLocks/>
          </p:cNvCxnSpPr>
          <p:nvPr/>
        </p:nvCxnSpPr>
        <p:spPr>
          <a:xfrm>
            <a:off x="4837918" y="4561032"/>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1664599-E60A-8413-96A2-D0C7F6681C2C}"/>
              </a:ext>
            </a:extLst>
          </p:cNvPr>
          <p:cNvSpPr>
            <a:spLocks noGrp="1"/>
          </p:cNvSpPr>
          <p:nvPr>
            <p:ph type="subTitle" idx="1"/>
          </p:nvPr>
        </p:nvSpPr>
        <p:spPr>
          <a:xfrm>
            <a:off x="4267200" y="285750"/>
            <a:ext cx="4191000" cy="228600"/>
          </a:xfrm>
        </p:spPr>
        <p:txBody>
          <a:bodyPr/>
          <a:lstStyle/>
          <a:p>
            <a:r>
              <a:rPr lang="en-US" dirty="0"/>
              <a:t>ACCOUNTING PRINCIPLES: PREPARING FOR GOVERNMENT CONTRACTING</a:t>
            </a:r>
          </a:p>
          <a:p>
            <a:endParaRPr lang="en-US" dirty="0"/>
          </a:p>
          <a:p>
            <a:endParaRPr lang="en-US" dirty="0"/>
          </a:p>
          <a:p>
            <a:endParaRPr lang="en-US" dirty="0"/>
          </a:p>
          <a:p>
            <a:endParaRPr lang="en-US" dirty="0"/>
          </a:p>
          <a:p>
            <a:endParaRPr lang="en-US" dirty="0"/>
          </a:p>
          <a:p>
            <a:endParaRPr lang="en-US" dirty="0"/>
          </a:p>
        </p:txBody>
      </p:sp>
      <p:sp>
        <p:nvSpPr>
          <p:cNvPr id="2" name="Text Placeholder 1"/>
          <p:cNvSpPr>
            <a:spLocks noGrp="1"/>
          </p:cNvSpPr>
          <p:nvPr>
            <p:ph type="body" sz="quarter" idx="10"/>
          </p:nvPr>
        </p:nvSpPr>
        <p:spPr>
          <a:xfrm>
            <a:off x="4343400" y="666750"/>
            <a:ext cx="3505200" cy="838200"/>
          </a:xfrm>
          <a:prstGeom prst="rect">
            <a:avLst/>
          </a:prstGeom>
          <a:noFill/>
          <a:ln w="0" cmpd="sng">
            <a:noFill/>
            <a:prstDash val="solid"/>
          </a:ln>
        </p:spPr>
        <p:txBody>
          <a:bodyPr vert="horz" lIns="0" tIns="14288" rIns="0" bIns="0" rtlCol="0" anchor="t">
            <a:normAutofit fontScale="95000"/>
          </a:bodyPr>
          <a:lstStyle/>
          <a:p>
            <a:r>
              <a:rPr lang="en-US" sz="2700" b="1" spc="53" dirty="0">
                <a:solidFill>
                  <a:srgbClr val="000000"/>
                </a:solidFill>
              </a:rPr>
              <a:t>Apprentice Wage Rates </a:t>
            </a:r>
          </a:p>
        </p:txBody>
      </p:sp>
      <p:sp>
        <p:nvSpPr>
          <p:cNvPr id="3" name="Text Placeholder 2"/>
          <p:cNvSpPr>
            <a:spLocks noGrp="1"/>
          </p:cNvSpPr>
          <p:nvPr>
            <p:ph type="body" sz="quarter" idx="11"/>
          </p:nvPr>
        </p:nvSpPr>
        <p:spPr>
          <a:xfrm>
            <a:off x="4343400" y="1649627"/>
            <a:ext cx="4572000" cy="1600200"/>
          </a:xfrm>
          <a:prstGeom prst="rect">
            <a:avLst/>
          </a:prstGeom>
          <a:noFill/>
          <a:ln w="0" cmpd="sng">
            <a:noFill/>
            <a:prstDash val="solid"/>
          </a:ln>
        </p:spPr>
        <p:txBody>
          <a:bodyPr vert="horz" lIns="0" tIns="1905" rIns="0" bIns="0" rtlCol="0" anchor="t">
            <a:noAutofit/>
          </a:bodyPr>
          <a:lstStyle/>
          <a:p>
            <a:pPr marL="274320" marR="102870" indent="-274320">
              <a:lnSpc>
                <a:spcPts val="2025"/>
              </a:lnSpc>
              <a:spcBef>
                <a:spcPts val="0"/>
              </a:spcBef>
              <a:spcAft>
                <a:spcPts val="600"/>
              </a:spcAft>
              <a:buClr>
                <a:srgbClr val="9CCB52"/>
              </a:buClr>
              <a:buFont typeface="Symbol"/>
              <a:buChar char="·"/>
            </a:pPr>
            <a:r>
              <a:rPr lang="en-US" sz="1200" dirty="0"/>
              <a:t>To be paid apprentice wages, the employee must be enrolled in a state-approved apprenticeship program </a:t>
            </a:r>
          </a:p>
          <a:p>
            <a:pPr marL="274320" marR="102870" indent="-274320">
              <a:lnSpc>
                <a:spcPts val="2025"/>
              </a:lnSpc>
              <a:spcBef>
                <a:spcPts val="0"/>
              </a:spcBef>
              <a:spcAft>
                <a:spcPts val="600"/>
              </a:spcAft>
              <a:buClr>
                <a:srgbClr val="9CCB52"/>
              </a:buClr>
              <a:buFont typeface="Symbol"/>
              <a:buChar char="·"/>
            </a:pPr>
            <a:r>
              <a:rPr lang="en-US" sz="1200" dirty="0"/>
              <a:t>Not all trades have apprentice programs </a:t>
            </a:r>
          </a:p>
          <a:p>
            <a:pPr marL="274320" marR="102870" indent="-274320">
              <a:lnSpc>
                <a:spcPts val="2025"/>
              </a:lnSpc>
              <a:spcBef>
                <a:spcPts val="0"/>
              </a:spcBef>
              <a:spcAft>
                <a:spcPts val="600"/>
              </a:spcAft>
              <a:buClr>
                <a:srgbClr val="9CCB52"/>
              </a:buClr>
              <a:buFont typeface="Symbol"/>
              <a:buChar char="·"/>
            </a:pPr>
            <a:r>
              <a:rPr lang="en-US" sz="1200" dirty="0"/>
              <a:t>Not all regions have apprentice programs </a:t>
            </a:r>
          </a:p>
          <a:p>
            <a:pPr marL="274320" marR="102870" indent="-274320">
              <a:lnSpc>
                <a:spcPts val="2025"/>
              </a:lnSpc>
              <a:spcBef>
                <a:spcPts val="0"/>
              </a:spcBef>
              <a:spcAft>
                <a:spcPts val="600"/>
              </a:spcAft>
              <a:buClr>
                <a:srgbClr val="9CCB52"/>
              </a:buClr>
              <a:buFont typeface="Symbol"/>
              <a:buChar char="·"/>
            </a:pPr>
            <a:r>
              <a:rPr lang="en-US" sz="1200" dirty="0"/>
              <a:t>Here’s the L&amp;I link to find the apprentice wage rates: </a:t>
            </a:r>
            <a:r>
              <a:rPr lang="en-US" spc="-15" dirty="0">
                <a:solidFill>
                  <a:srgbClr val="000000"/>
                </a:solidFill>
                <a:hlinkClick r:id="rId2"/>
              </a:rPr>
              <a:t>https://secure.lni.wa.gov/wagelookup/ApprenticeWageLookup.aspx</a:t>
            </a:r>
            <a:r>
              <a:rPr lang="en-US" spc="-15" dirty="0">
                <a:solidFill>
                  <a:srgbClr val="000000"/>
                </a:solidFill>
              </a:rPr>
              <a:t> </a:t>
            </a:r>
          </a:p>
        </p:txBody>
      </p:sp>
      <p:pic>
        <p:nvPicPr>
          <p:cNvPr id="8" name="Picture Placeholder 7" descr="A group of men wearing safety goggles and gloves holding a piece of wood&#10;&#10;Description automatically generated">
            <a:extLst>
              <a:ext uri="{FF2B5EF4-FFF2-40B4-BE49-F238E27FC236}">
                <a16:creationId xmlns:a16="http://schemas.microsoft.com/office/drawing/2014/main" id="{75C3C0F7-387A-F91E-6DA8-268CE890588F}"/>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487" r="2487"/>
          <a:stretch>
            <a:fillRect/>
          </a:stretch>
        </p:blipFill>
        <p:spPr/>
      </p:pic>
      <p:sp>
        <p:nvSpPr>
          <p:cNvPr id="6" name="Rectangle 5">
            <a:extLst>
              <a:ext uri="{FF2B5EF4-FFF2-40B4-BE49-F238E27FC236}">
                <a16:creationId xmlns:a16="http://schemas.microsoft.com/office/drawing/2014/main" id="{B6186112-C96E-2236-975A-EB5831B3AC09}"/>
              </a:ext>
            </a:extLst>
          </p:cNvPr>
          <p:cNvSpPr/>
          <p:nvPr/>
        </p:nvSpPr>
        <p:spPr>
          <a:xfrm>
            <a:off x="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3243480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1664599-E60A-8413-96A2-D0C7F6681C2C}"/>
              </a:ext>
            </a:extLst>
          </p:cNvPr>
          <p:cNvSpPr>
            <a:spLocks noGrp="1"/>
          </p:cNvSpPr>
          <p:nvPr>
            <p:ph type="subTitle" idx="1"/>
          </p:nvPr>
        </p:nvSpPr>
        <p:spPr>
          <a:xfrm>
            <a:off x="4267200" y="285750"/>
            <a:ext cx="4038600" cy="228600"/>
          </a:xfrm>
        </p:spPr>
        <p:txBody>
          <a:bodyPr/>
          <a:lstStyle/>
          <a:p>
            <a:r>
              <a:rPr lang="en-US" dirty="0"/>
              <a:t>ACCOUNTING PRINCIPLES: PREPARING FOR GOVERNMENT CONTRACTING</a:t>
            </a:r>
          </a:p>
          <a:p>
            <a:endParaRPr lang="en-US" dirty="0"/>
          </a:p>
          <a:p>
            <a:endParaRPr lang="en-US" dirty="0"/>
          </a:p>
          <a:p>
            <a:endParaRPr lang="en-US" dirty="0"/>
          </a:p>
          <a:p>
            <a:endParaRPr lang="en-US" dirty="0"/>
          </a:p>
          <a:p>
            <a:endParaRPr lang="en-US" dirty="0"/>
          </a:p>
          <a:p>
            <a:endParaRPr lang="en-US" dirty="0"/>
          </a:p>
        </p:txBody>
      </p:sp>
      <p:sp>
        <p:nvSpPr>
          <p:cNvPr id="2" name="Text Placeholder 1"/>
          <p:cNvSpPr>
            <a:spLocks noGrp="1"/>
          </p:cNvSpPr>
          <p:nvPr>
            <p:ph type="body" sz="quarter" idx="10"/>
          </p:nvPr>
        </p:nvSpPr>
        <p:spPr>
          <a:xfrm>
            <a:off x="4343400" y="742950"/>
            <a:ext cx="3505200" cy="838200"/>
          </a:xfrm>
          <a:prstGeom prst="rect">
            <a:avLst/>
          </a:prstGeom>
          <a:noFill/>
          <a:ln w="0" cmpd="sng">
            <a:noFill/>
            <a:prstDash val="solid"/>
          </a:ln>
        </p:spPr>
        <p:txBody>
          <a:bodyPr vert="horz" lIns="0" tIns="14288" rIns="0" bIns="0" rtlCol="0" anchor="t">
            <a:normAutofit fontScale="95000"/>
          </a:bodyPr>
          <a:lstStyle/>
          <a:p>
            <a:r>
              <a:rPr lang="en-US" sz="2700" b="1" spc="53" dirty="0">
                <a:solidFill>
                  <a:srgbClr val="000000"/>
                </a:solidFill>
              </a:rPr>
              <a:t>Journey Level Wage Rates </a:t>
            </a:r>
          </a:p>
        </p:txBody>
      </p:sp>
      <p:sp>
        <p:nvSpPr>
          <p:cNvPr id="3" name="Text Placeholder 2"/>
          <p:cNvSpPr>
            <a:spLocks noGrp="1"/>
          </p:cNvSpPr>
          <p:nvPr>
            <p:ph type="body" sz="quarter" idx="11"/>
          </p:nvPr>
        </p:nvSpPr>
        <p:spPr>
          <a:xfrm>
            <a:off x="4343400" y="1725827"/>
            <a:ext cx="4572000" cy="1600200"/>
          </a:xfrm>
          <a:prstGeom prst="rect">
            <a:avLst/>
          </a:prstGeom>
          <a:noFill/>
          <a:ln w="0" cmpd="sng">
            <a:noFill/>
            <a:prstDash val="solid"/>
          </a:ln>
        </p:spPr>
        <p:txBody>
          <a:bodyPr vert="horz" lIns="0" tIns="1905" rIns="0" bIns="0" rtlCol="0" anchor="t">
            <a:noAutofit/>
          </a:bodyPr>
          <a:lstStyle/>
          <a:p>
            <a:pPr marL="274320" marR="102870" indent="-274320">
              <a:lnSpc>
                <a:spcPts val="2025"/>
              </a:lnSpc>
              <a:spcBef>
                <a:spcPts val="0"/>
              </a:spcBef>
              <a:spcAft>
                <a:spcPts val="600"/>
              </a:spcAft>
              <a:buClr>
                <a:srgbClr val="9CCB52"/>
              </a:buClr>
              <a:buFont typeface="Symbol"/>
              <a:buChar char="·"/>
            </a:pPr>
            <a:r>
              <a:rPr lang="en-US" sz="1200" dirty="0"/>
              <a:t>Journey level is the other wage rate </a:t>
            </a:r>
          </a:p>
          <a:p>
            <a:pPr marL="274320" marR="102870" indent="-274320">
              <a:lnSpc>
                <a:spcPts val="2025"/>
              </a:lnSpc>
              <a:spcBef>
                <a:spcPts val="0"/>
              </a:spcBef>
              <a:spcAft>
                <a:spcPts val="600"/>
              </a:spcAft>
              <a:buClr>
                <a:srgbClr val="9CCB52"/>
              </a:buClr>
              <a:buFont typeface="Symbol"/>
              <a:buChar char="·"/>
            </a:pPr>
            <a:r>
              <a:rPr lang="en-US" sz="1200" dirty="0"/>
              <a:t>Trainees who are not in an apprentice program must be paid the journey level wage rate </a:t>
            </a:r>
          </a:p>
          <a:p>
            <a:pPr marL="274320" marR="102870" indent="-274320">
              <a:lnSpc>
                <a:spcPts val="2025"/>
              </a:lnSpc>
              <a:spcBef>
                <a:spcPts val="0"/>
              </a:spcBef>
              <a:spcAft>
                <a:spcPts val="600"/>
              </a:spcAft>
              <a:buClr>
                <a:srgbClr val="9CCB52"/>
              </a:buClr>
              <a:buFont typeface="Symbol"/>
              <a:buChar char="·"/>
            </a:pPr>
            <a:r>
              <a:rPr lang="en-US" sz="1200" dirty="0">
                <a:hlinkClick r:id="rId2"/>
              </a:rPr>
              <a:t>https://secure.lni.wa.gov/wagelookup/</a:t>
            </a:r>
            <a:r>
              <a:rPr lang="en-US" sz="1200" dirty="0"/>
              <a:t> </a:t>
            </a:r>
          </a:p>
        </p:txBody>
      </p:sp>
      <p:pic>
        <p:nvPicPr>
          <p:cNvPr id="8" name="Picture Placeholder 7" descr="A red and blue figures on coins&#10;&#10;Description automatically generated">
            <a:extLst>
              <a:ext uri="{FF2B5EF4-FFF2-40B4-BE49-F238E27FC236}">
                <a16:creationId xmlns:a16="http://schemas.microsoft.com/office/drawing/2014/main" id="{AC799471-441E-2DCC-22C7-C00C62A2AF4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487" r="2487"/>
          <a:stretch>
            <a:fillRect/>
          </a:stretch>
        </p:blipFill>
        <p:spPr/>
      </p:pic>
      <p:sp>
        <p:nvSpPr>
          <p:cNvPr id="6" name="Rectangle 5">
            <a:extLst>
              <a:ext uri="{FF2B5EF4-FFF2-40B4-BE49-F238E27FC236}">
                <a16:creationId xmlns:a16="http://schemas.microsoft.com/office/drawing/2014/main" id="{B6186112-C96E-2236-975A-EB5831B3AC09}"/>
              </a:ext>
            </a:extLst>
          </p:cNvPr>
          <p:cNvSpPr/>
          <p:nvPr/>
        </p:nvSpPr>
        <p:spPr>
          <a:xfrm>
            <a:off x="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3517483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36EA91-DE78-F4DA-C13C-F2744182D290}"/>
              </a:ext>
            </a:extLst>
          </p:cNvPr>
          <p:cNvSpPr>
            <a:spLocks noGrp="1"/>
          </p:cNvSpPr>
          <p:nvPr>
            <p:ph type="subTitle" idx="1"/>
          </p:nvPr>
        </p:nvSpPr>
        <p:spPr>
          <a:xfrm>
            <a:off x="685799" y="285750"/>
            <a:ext cx="4036541" cy="228600"/>
          </a:xfrm>
        </p:spPr>
        <p:txBody>
          <a:bodyPr/>
          <a:lstStyle/>
          <a:p>
            <a:r>
              <a:rPr lang="en-US" dirty="0"/>
              <a:t>ACCOUNTING PRINCIPLES: PREPARING FOR GOVERNMENT CONTRACTING</a:t>
            </a:r>
          </a:p>
          <a:p>
            <a:endParaRPr lang="en-US" dirty="0"/>
          </a:p>
          <a:p>
            <a:endParaRPr lang="en-US" dirty="0"/>
          </a:p>
          <a:p>
            <a:endParaRPr lang="en-US" dirty="0"/>
          </a:p>
          <a:p>
            <a:endParaRPr lang="en-US" dirty="0"/>
          </a:p>
          <a:p>
            <a:endParaRPr lang="en-US" dirty="0"/>
          </a:p>
        </p:txBody>
      </p:sp>
      <p:sp>
        <p:nvSpPr>
          <p:cNvPr id="2" name="Text Placeholder 1"/>
          <p:cNvSpPr>
            <a:spLocks noGrp="1"/>
          </p:cNvSpPr>
          <p:nvPr>
            <p:ph type="body" sz="quarter" idx="10"/>
          </p:nvPr>
        </p:nvSpPr>
        <p:spPr>
          <a:xfrm>
            <a:off x="762000" y="819150"/>
            <a:ext cx="3960341" cy="952500"/>
          </a:xfrm>
          <a:prstGeom prst="rect">
            <a:avLst/>
          </a:prstGeom>
          <a:noFill/>
          <a:ln w="0" cmpd="sng">
            <a:noFill/>
            <a:prstDash val="solid"/>
          </a:ln>
        </p:spPr>
        <p:txBody>
          <a:bodyPr vert="horz" lIns="0" tIns="10478" rIns="0" bIns="0" rtlCol="0" anchor="t">
            <a:normAutofit fontScale="95000"/>
          </a:bodyPr>
          <a:lstStyle/>
          <a:p>
            <a:r>
              <a:rPr lang="en-US" sz="2700" b="1" spc="45" dirty="0">
                <a:solidFill>
                  <a:srgbClr val="000000"/>
                </a:solidFill>
              </a:rPr>
              <a:t>Documentation &amp; Reporting </a:t>
            </a:r>
          </a:p>
        </p:txBody>
      </p:sp>
      <p:sp>
        <p:nvSpPr>
          <p:cNvPr id="3" name="Text Placeholder 2"/>
          <p:cNvSpPr>
            <a:spLocks noGrp="1"/>
          </p:cNvSpPr>
          <p:nvPr>
            <p:ph type="body" sz="quarter" idx="11"/>
          </p:nvPr>
        </p:nvSpPr>
        <p:spPr>
          <a:xfrm>
            <a:off x="759942" y="1847850"/>
            <a:ext cx="4116858" cy="1600200"/>
          </a:xfrm>
          <a:prstGeom prst="rect">
            <a:avLst/>
          </a:prstGeom>
          <a:noFill/>
          <a:ln w="0" cmpd="sng">
            <a:noFill/>
            <a:prstDash val="solid"/>
          </a:ln>
        </p:spPr>
        <p:txBody>
          <a:bodyPr vert="horz" lIns="0" tIns="90964" rIns="0" bIns="0" rtlCol="0" anchor="t">
            <a:noAutofit/>
          </a:bodyPr>
          <a:lstStyle/>
          <a:p>
            <a:pPr marL="274320" marR="102870" indent="-274320">
              <a:spcBef>
                <a:spcPts val="0"/>
              </a:spcBef>
              <a:spcAft>
                <a:spcPts val="1200"/>
              </a:spcAft>
              <a:buClr>
                <a:srgbClr val="9CCB52"/>
              </a:buClr>
              <a:buFont typeface="Symbol"/>
              <a:buChar char="·"/>
            </a:pPr>
            <a:r>
              <a:rPr lang="en-US" sz="1200" dirty="0"/>
              <a:t>Intent to Pay Prevailing Wages </a:t>
            </a:r>
          </a:p>
          <a:p>
            <a:pPr marL="274320" marR="102870" indent="-274320">
              <a:spcBef>
                <a:spcPts val="0"/>
              </a:spcBef>
              <a:spcAft>
                <a:spcPts val="1200"/>
              </a:spcAft>
              <a:buClr>
                <a:srgbClr val="9CCB52"/>
              </a:buClr>
              <a:buFont typeface="Symbol"/>
              <a:buChar char="·"/>
            </a:pPr>
            <a:r>
              <a:rPr lang="en-US" sz="1200" dirty="0"/>
              <a:t>Affidavit of Wages Paid </a:t>
            </a:r>
          </a:p>
          <a:p>
            <a:pPr marL="274320" marR="102870" indent="-274320">
              <a:spcBef>
                <a:spcPts val="0"/>
              </a:spcBef>
              <a:spcAft>
                <a:spcPts val="1200"/>
              </a:spcAft>
              <a:buClr>
                <a:srgbClr val="9CCB52"/>
              </a:buClr>
              <a:buFont typeface="Symbol"/>
              <a:buChar char="·"/>
            </a:pPr>
            <a:r>
              <a:rPr lang="en-US" sz="1200" dirty="0"/>
              <a:t>Certified Payroll </a:t>
            </a:r>
          </a:p>
          <a:p>
            <a:pPr marL="457200" marR="102870" indent="-274320">
              <a:spcBef>
                <a:spcPts val="0"/>
              </a:spcBef>
              <a:spcAft>
                <a:spcPts val="1200"/>
              </a:spcAft>
              <a:buClr>
                <a:srgbClr val="9CCB52"/>
              </a:buClr>
              <a:buFont typeface="Symbol"/>
              <a:buChar char="·"/>
            </a:pPr>
            <a:r>
              <a:rPr lang="en-US" sz="1200" dirty="0"/>
              <a:t>Videos &amp; step-by-step instructions are available from WA Labor &amp; Industries </a:t>
            </a:r>
          </a:p>
          <a:p>
            <a:pPr marL="640080" marR="102870" indent="-274320">
              <a:spcBef>
                <a:spcPts val="0"/>
              </a:spcBef>
              <a:spcAft>
                <a:spcPts val="1200"/>
              </a:spcAft>
              <a:buClr>
                <a:srgbClr val="9CCB52"/>
              </a:buClr>
              <a:buFont typeface="Symbol"/>
              <a:buChar char="·"/>
            </a:pPr>
            <a:r>
              <a:rPr lang="en-US" sz="1200" dirty="0">
                <a:hlinkClick r:id="rId2"/>
              </a:rPr>
              <a:t>Video Instructions</a:t>
            </a:r>
            <a:endParaRPr lang="en-US" sz="1200" dirty="0"/>
          </a:p>
          <a:p>
            <a:pPr marL="640080" marR="102870" indent="-274320">
              <a:spcBef>
                <a:spcPts val="0"/>
              </a:spcBef>
              <a:spcAft>
                <a:spcPts val="1200"/>
              </a:spcAft>
              <a:buClr>
                <a:srgbClr val="9CCB52"/>
              </a:buClr>
              <a:buFont typeface="Symbol"/>
              <a:buChar char="·"/>
            </a:pPr>
            <a:r>
              <a:rPr lang="en-US" sz="1200" dirty="0">
                <a:hlinkClick r:id="rId3"/>
              </a:rPr>
              <a:t>Written Instructions</a:t>
            </a:r>
            <a:endParaRPr lang="en-US" sz="1200" dirty="0"/>
          </a:p>
        </p:txBody>
      </p:sp>
      <p:pic>
        <p:nvPicPr>
          <p:cNvPr id="8" name="Picture Placeholder 7" descr="A person holding a piece of paper&#10;&#10;Description automatically generated">
            <a:extLst>
              <a:ext uri="{FF2B5EF4-FFF2-40B4-BE49-F238E27FC236}">
                <a16:creationId xmlns:a16="http://schemas.microsoft.com/office/drawing/2014/main" id="{F8ECEAAA-A9C2-8396-546C-ACEAA49A80BE}"/>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2487" r="2487"/>
          <a:stretch>
            <a:fillRect/>
          </a:stretch>
        </p:blipFill>
        <p:spPr/>
      </p:pic>
      <p:sp>
        <p:nvSpPr>
          <p:cNvPr id="6" name="Rectangle 5">
            <a:extLst>
              <a:ext uri="{FF2B5EF4-FFF2-40B4-BE49-F238E27FC236}">
                <a16:creationId xmlns:a16="http://schemas.microsoft.com/office/drawing/2014/main" id="{52218475-2DEC-3421-916B-42D1672404AA}"/>
              </a:ext>
            </a:extLst>
          </p:cNvPr>
          <p:cNvSpPr/>
          <p:nvPr/>
        </p:nvSpPr>
        <p:spPr>
          <a:xfrm>
            <a:off x="541020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3272892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36EA91-DE78-F4DA-C13C-F2744182D290}"/>
              </a:ext>
            </a:extLst>
          </p:cNvPr>
          <p:cNvSpPr>
            <a:spLocks noGrp="1"/>
          </p:cNvSpPr>
          <p:nvPr>
            <p:ph type="subTitle" idx="1"/>
          </p:nvPr>
        </p:nvSpPr>
        <p:spPr>
          <a:xfrm>
            <a:off x="685800" y="285750"/>
            <a:ext cx="4267200" cy="228600"/>
          </a:xfrm>
        </p:spPr>
        <p:txBody>
          <a:bodyPr/>
          <a:lstStyle/>
          <a:p>
            <a:r>
              <a:rPr lang="en-US" dirty="0"/>
              <a:t>ACCOUNTING PRINCIPLES: PREPARING FOR GOVERNMENT CONTRACTING</a:t>
            </a:r>
          </a:p>
          <a:p>
            <a:endParaRPr lang="en-US" dirty="0"/>
          </a:p>
          <a:p>
            <a:endParaRPr lang="en-US" dirty="0"/>
          </a:p>
          <a:p>
            <a:endParaRPr lang="en-US" dirty="0"/>
          </a:p>
          <a:p>
            <a:endParaRPr lang="en-US" dirty="0"/>
          </a:p>
          <a:p>
            <a:endParaRPr lang="en-US" dirty="0"/>
          </a:p>
        </p:txBody>
      </p:sp>
      <p:sp>
        <p:nvSpPr>
          <p:cNvPr id="2" name="Text Placeholder 1"/>
          <p:cNvSpPr>
            <a:spLocks noGrp="1"/>
          </p:cNvSpPr>
          <p:nvPr>
            <p:ph type="body" sz="quarter" idx="10"/>
          </p:nvPr>
        </p:nvSpPr>
        <p:spPr>
          <a:xfrm>
            <a:off x="762000" y="742950"/>
            <a:ext cx="3960341" cy="952500"/>
          </a:xfrm>
          <a:prstGeom prst="rect">
            <a:avLst/>
          </a:prstGeom>
          <a:noFill/>
          <a:ln w="0" cmpd="sng">
            <a:noFill/>
            <a:prstDash val="solid"/>
          </a:ln>
        </p:spPr>
        <p:txBody>
          <a:bodyPr vert="horz" lIns="0" tIns="10478" rIns="0" bIns="0" rtlCol="0" anchor="t">
            <a:normAutofit fontScale="95000"/>
          </a:bodyPr>
          <a:lstStyle/>
          <a:p>
            <a:r>
              <a:rPr lang="en-US" sz="2700" b="1" spc="45" dirty="0">
                <a:solidFill>
                  <a:srgbClr val="000000"/>
                </a:solidFill>
              </a:rPr>
              <a:t>Work Completion Documentation </a:t>
            </a:r>
          </a:p>
        </p:txBody>
      </p:sp>
      <p:sp>
        <p:nvSpPr>
          <p:cNvPr id="3" name="Text Placeholder 2"/>
          <p:cNvSpPr>
            <a:spLocks noGrp="1"/>
          </p:cNvSpPr>
          <p:nvPr>
            <p:ph type="body" sz="quarter" idx="11"/>
          </p:nvPr>
        </p:nvSpPr>
        <p:spPr>
          <a:xfrm>
            <a:off x="759942" y="1771650"/>
            <a:ext cx="4419600" cy="1600200"/>
          </a:xfrm>
          <a:prstGeom prst="rect">
            <a:avLst/>
          </a:prstGeom>
          <a:noFill/>
          <a:ln w="0" cmpd="sng">
            <a:noFill/>
            <a:prstDash val="solid"/>
          </a:ln>
        </p:spPr>
        <p:txBody>
          <a:bodyPr vert="horz" lIns="0" tIns="90964" rIns="0" bIns="0" rtlCol="0" anchor="t">
            <a:noAutofit/>
          </a:bodyPr>
          <a:lstStyle/>
          <a:p>
            <a:pPr marR="102870">
              <a:spcBef>
                <a:spcPts val="0"/>
              </a:spcBef>
              <a:spcAft>
                <a:spcPts val="1200"/>
              </a:spcAft>
              <a:buClr>
                <a:srgbClr val="9CCB52"/>
              </a:buClr>
            </a:pPr>
            <a:r>
              <a:rPr lang="en-US" sz="1200" dirty="0">
                <a:solidFill>
                  <a:srgbClr val="9CCB52"/>
                </a:solidFill>
                <a:latin typeface="GT Walsheim Bl" panose="00000900000000000000" pitchFamily="2" charset="0"/>
              </a:rPr>
              <a:t>CHECK ON YOUR SUBCONTRACTORS </a:t>
            </a:r>
          </a:p>
          <a:p>
            <a:pPr marL="274320" marR="102870" indent="-274320">
              <a:spcBef>
                <a:spcPts val="0"/>
              </a:spcBef>
              <a:spcAft>
                <a:spcPts val="1200"/>
              </a:spcAft>
              <a:buClr>
                <a:srgbClr val="9CCB52"/>
              </a:buClr>
              <a:buFont typeface="Symbol"/>
              <a:buChar char="·"/>
            </a:pPr>
            <a:r>
              <a:rPr lang="en-US" sz="1200" dirty="0"/>
              <a:t>Determine whether all subcontractors have filed their required forms through your </a:t>
            </a:r>
            <a:r>
              <a:rPr lang="en-US" sz="1200" b="1" dirty="0"/>
              <a:t>Contractor Portal </a:t>
            </a:r>
            <a:r>
              <a:rPr lang="en-US" sz="1200" dirty="0"/>
              <a:t>in </a:t>
            </a:r>
            <a:r>
              <a:rPr lang="en-US" sz="1200" b="1" dirty="0"/>
              <a:t>My L&amp;I</a:t>
            </a:r>
          </a:p>
          <a:p>
            <a:pPr marR="102870">
              <a:spcBef>
                <a:spcPts val="0"/>
              </a:spcBef>
              <a:spcAft>
                <a:spcPts val="1200"/>
              </a:spcAft>
              <a:buClr>
                <a:srgbClr val="9CCB52"/>
              </a:buClr>
            </a:pPr>
            <a:endParaRPr lang="en-US" sz="1200" dirty="0"/>
          </a:p>
          <a:p>
            <a:pPr marR="102870">
              <a:spcBef>
                <a:spcPts val="0"/>
              </a:spcBef>
              <a:spcAft>
                <a:spcPts val="1200"/>
              </a:spcAft>
              <a:buClr>
                <a:srgbClr val="9CCB52"/>
              </a:buClr>
            </a:pPr>
            <a:r>
              <a:rPr lang="en-US" sz="1200" dirty="0"/>
              <a:t>Education and Training through Washington State Department of Labor &amp; Industries </a:t>
            </a:r>
          </a:p>
          <a:p>
            <a:pPr marL="274320" marR="102870" indent="-274320">
              <a:spcBef>
                <a:spcPts val="0"/>
              </a:spcBef>
              <a:spcAft>
                <a:spcPts val="1200"/>
              </a:spcAft>
              <a:buClr>
                <a:srgbClr val="9CCB52"/>
              </a:buClr>
              <a:buFont typeface="Symbol"/>
              <a:buChar char="·"/>
            </a:pPr>
            <a:r>
              <a:rPr lang="en-US" sz="1200" dirty="0">
                <a:hlinkClick r:id="rId2"/>
              </a:rPr>
              <a:t>Help for Small Business (wa.gov)</a:t>
            </a:r>
            <a:endParaRPr lang="en-US" sz="1200" dirty="0"/>
          </a:p>
          <a:p>
            <a:pPr marL="274320" marR="102870" indent="-274320">
              <a:spcBef>
                <a:spcPts val="0"/>
              </a:spcBef>
              <a:spcAft>
                <a:spcPts val="1200"/>
              </a:spcAft>
              <a:buClr>
                <a:srgbClr val="9CCB52"/>
              </a:buClr>
              <a:buFont typeface="Symbol"/>
              <a:buChar char="·"/>
            </a:pPr>
            <a:r>
              <a:rPr lang="en-US" sz="1200" dirty="0">
                <a:hlinkClick r:id="rId3"/>
              </a:rPr>
              <a:t>Contractor Training (wa.gov)</a:t>
            </a:r>
            <a:endParaRPr lang="en-US" sz="1200" dirty="0"/>
          </a:p>
          <a:p>
            <a:pPr marL="274320" marR="102870" indent="-274320">
              <a:spcBef>
                <a:spcPts val="0"/>
              </a:spcBef>
              <a:spcAft>
                <a:spcPts val="1200"/>
              </a:spcAft>
              <a:buClr>
                <a:srgbClr val="9CCB52"/>
              </a:buClr>
              <a:buFont typeface="Symbol"/>
              <a:buChar char="·"/>
            </a:pPr>
            <a:endParaRPr lang="en-US" sz="1200" dirty="0"/>
          </a:p>
        </p:txBody>
      </p:sp>
      <p:pic>
        <p:nvPicPr>
          <p:cNvPr id="8" name="Picture Placeholder 7" descr="A person signing a house&#10;&#10;Description automatically generated">
            <a:extLst>
              <a:ext uri="{FF2B5EF4-FFF2-40B4-BE49-F238E27FC236}">
                <a16:creationId xmlns:a16="http://schemas.microsoft.com/office/drawing/2014/main" id="{F965CF74-7DE1-7A51-BEBE-003F1C3ECF98}"/>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2487" r="2487"/>
          <a:stretch>
            <a:fillRect/>
          </a:stretch>
        </p:blipFill>
        <p:spPr/>
      </p:pic>
      <p:sp>
        <p:nvSpPr>
          <p:cNvPr id="6" name="Rectangle 5">
            <a:extLst>
              <a:ext uri="{FF2B5EF4-FFF2-40B4-BE49-F238E27FC236}">
                <a16:creationId xmlns:a16="http://schemas.microsoft.com/office/drawing/2014/main" id="{52218475-2DEC-3421-916B-42D1672404AA}"/>
              </a:ext>
            </a:extLst>
          </p:cNvPr>
          <p:cNvSpPr/>
          <p:nvPr/>
        </p:nvSpPr>
        <p:spPr>
          <a:xfrm>
            <a:off x="541020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1414268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90054" y="361950"/>
            <a:ext cx="5948723" cy="803434"/>
          </a:xfrm>
          <a:prstGeom prst="rect">
            <a:avLst/>
          </a:prstGeom>
          <a:noFill/>
          <a:ln w="0" cmpd="sng">
            <a:noFill/>
            <a:prstDash val="solid"/>
          </a:ln>
        </p:spPr>
        <p:txBody>
          <a:bodyPr vert="horz" lIns="0" tIns="10478" rIns="0" bIns="0" rtlCol="0" anchor="t">
            <a:normAutofit fontScale="95000"/>
          </a:bodyPr>
          <a:lstStyle/>
          <a:p>
            <a:pPr algn="l">
              <a:lnSpc>
                <a:spcPct val="100000"/>
              </a:lnSpc>
              <a:spcBef>
                <a:spcPts val="0"/>
              </a:spcBef>
              <a:spcAft>
                <a:spcPts val="0"/>
              </a:spcAft>
              <a:buNone/>
            </a:pPr>
            <a:r>
              <a:rPr lang="en-US" sz="2700" b="1" spc="45" dirty="0">
                <a:solidFill>
                  <a:srgbClr val="000000"/>
                </a:solidFill>
              </a:rPr>
              <a:t>Considerations for Accurate Estimating &amp; Bidding</a:t>
            </a:r>
          </a:p>
        </p:txBody>
      </p:sp>
      <p:sp>
        <p:nvSpPr>
          <p:cNvPr id="3" name="Text Placeholder 2"/>
          <p:cNvSpPr>
            <a:spLocks noGrp="1"/>
          </p:cNvSpPr>
          <p:nvPr>
            <p:ph type="body" idx="10"/>
          </p:nvPr>
        </p:nvSpPr>
        <p:spPr>
          <a:xfrm>
            <a:off x="375877" y="1470184"/>
            <a:ext cx="8158523" cy="3433350"/>
          </a:xfrm>
          <a:prstGeom prst="rect">
            <a:avLst/>
          </a:prstGeom>
          <a:noFill/>
          <a:ln w="0" cmpd="sng">
            <a:noFill/>
            <a:prstDash val="solid"/>
          </a:ln>
        </p:spPr>
        <p:txBody>
          <a:bodyPr vert="horz" lIns="0" tIns="0" rIns="0" bIns="0" numCol="2" spcCol="457200" rtlCol="0" anchor="t">
            <a:normAutofit lnSpcReduction="10000"/>
          </a:bodyPr>
          <a:lstStyle/>
          <a:p>
            <a:pPr marL="274320" indent="-274320" algn="l">
              <a:lnSpc>
                <a:spcPct val="140000"/>
              </a:lnSpc>
              <a:spcBef>
                <a:spcPts val="0"/>
              </a:spcBef>
              <a:spcAft>
                <a:spcPts val="1200"/>
              </a:spcAft>
              <a:buClr>
                <a:srgbClr val="9CCB52"/>
              </a:buClr>
              <a:buFont typeface="Symbol"/>
              <a:buChar char="·"/>
            </a:pPr>
            <a:r>
              <a:rPr lang="en-US" sz="1300" dirty="0">
                <a:solidFill>
                  <a:srgbClr val="212121"/>
                </a:solidFill>
                <a:latin typeface="GT Walsheim Lt" panose="00000400000000000000" pitchFamily="2" charset="0"/>
              </a:rPr>
              <a:t>Jones Act / Maritime law considerations, potential increase in worker’s comp cost than anticipated in your bid, may need a private plan and not report hours to L&amp;I .</a:t>
            </a:r>
          </a:p>
          <a:p>
            <a:pPr marL="274320" indent="-274320" algn="l">
              <a:lnSpc>
                <a:spcPct val="140000"/>
              </a:lnSpc>
              <a:spcBef>
                <a:spcPts val="0"/>
              </a:spcBef>
              <a:spcAft>
                <a:spcPts val="1200"/>
              </a:spcAft>
              <a:buClr>
                <a:srgbClr val="9CCB52"/>
              </a:buClr>
              <a:buFont typeface="Symbol"/>
              <a:buChar char="·"/>
            </a:pPr>
            <a:r>
              <a:rPr lang="en-US" sz="1300" dirty="0">
                <a:solidFill>
                  <a:srgbClr val="212121"/>
                </a:solidFill>
                <a:latin typeface="GT Walsheim Lt" panose="00000400000000000000" pitchFamily="2" charset="0"/>
              </a:rPr>
              <a:t>Not allocating indirect costs to the job (follow your bid as a guide). Project manager should be able to control all indirect costs</a:t>
            </a:r>
          </a:p>
          <a:p>
            <a:pPr marL="274320" indent="-274320" algn="l">
              <a:lnSpc>
                <a:spcPct val="140000"/>
              </a:lnSpc>
              <a:spcBef>
                <a:spcPts val="0"/>
              </a:spcBef>
              <a:spcAft>
                <a:spcPts val="1200"/>
              </a:spcAft>
              <a:buClr>
                <a:srgbClr val="9CCB52"/>
              </a:buClr>
              <a:buFont typeface="Symbol"/>
              <a:buChar char="·"/>
            </a:pPr>
            <a:r>
              <a:rPr lang="en-US" sz="1300" dirty="0">
                <a:solidFill>
                  <a:srgbClr val="212121"/>
                </a:solidFill>
                <a:latin typeface="GT Walsheim Lt" panose="00000400000000000000" pitchFamily="2" charset="0"/>
              </a:rPr>
              <a:t>Government contracts – governments don’t pay WA sales tax, you cannot use your reseller permits, make sure sales tax on materials is covered in your bid. </a:t>
            </a:r>
          </a:p>
          <a:p>
            <a:pPr marL="274320" indent="-274320" algn="l">
              <a:lnSpc>
                <a:spcPct val="140000"/>
              </a:lnSpc>
              <a:spcBef>
                <a:spcPts val="0"/>
              </a:spcBef>
              <a:spcAft>
                <a:spcPts val="1200"/>
              </a:spcAft>
              <a:buClr>
                <a:srgbClr val="9CCB52"/>
              </a:buClr>
              <a:buFont typeface="Symbol"/>
              <a:buChar char="·"/>
            </a:pPr>
            <a:r>
              <a:rPr lang="en-US" sz="1300" dirty="0">
                <a:solidFill>
                  <a:srgbClr val="212121"/>
                </a:solidFill>
                <a:latin typeface="GT Walsheim Lt" panose="00000400000000000000" pitchFamily="2" charset="0"/>
              </a:rPr>
              <a:t>Subcontractors – not believing the GC/government contract applies to them, study the contract to see if anything flows through to you (FAR regulations) have a good attorney</a:t>
            </a:r>
          </a:p>
          <a:p>
            <a:pPr marL="274320" indent="-274320" algn="l">
              <a:lnSpc>
                <a:spcPct val="140000"/>
              </a:lnSpc>
              <a:spcBef>
                <a:spcPts val="0"/>
              </a:spcBef>
              <a:spcAft>
                <a:spcPts val="1200"/>
              </a:spcAft>
              <a:buClr>
                <a:srgbClr val="9CCB52"/>
              </a:buClr>
              <a:buFont typeface="Symbol"/>
              <a:buChar char="·"/>
            </a:pPr>
            <a:r>
              <a:rPr lang="en-US" sz="1300" dirty="0">
                <a:solidFill>
                  <a:srgbClr val="212121"/>
                </a:solidFill>
                <a:latin typeface="GT Walsheim Lt" panose="00000400000000000000" pitchFamily="2" charset="0"/>
              </a:rPr>
              <a:t>Private industry (may operate on substance over form) / Public industry (government always operates on a form over substance basis). Make sure the “T’s” are crossed and “I’s” are dotted!  </a:t>
            </a:r>
          </a:p>
          <a:p>
            <a:pPr marL="274320" indent="-274320" algn="l">
              <a:lnSpc>
                <a:spcPct val="140000"/>
              </a:lnSpc>
              <a:spcBef>
                <a:spcPts val="0"/>
              </a:spcBef>
              <a:spcAft>
                <a:spcPts val="600"/>
              </a:spcAft>
              <a:buClr>
                <a:srgbClr val="9CCB52"/>
              </a:buClr>
              <a:buFont typeface="Symbol"/>
              <a:buChar char="·"/>
            </a:pPr>
            <a:endParaRPr lang="en-US" sz="1300" dirty="0">
              <a:solidFill>
                <a:srgbClr val="212121"/>
              </a:solidFill>
              <a:latin typeface="GT Walsheim Lt" panose="00000400000000000000" pitchFamily="2" charset="0"/>
            </a:endParaRPr>
          </a:p>
        </p:txBody>
      </p:sp>
      <p:sp>
        <p:nvSpPr>
          <p:cNvPr id="4" name="Rectangle 3">
            <a:extLst>
              <a:ext uri="{FF2B5EF4-FFF2-40B4-BE49-F238E27FC236}">
                <a16:creationId xmlns:a16="http://schemas.microsoft.com/office/drawing/2014/main" id="{47692273-26A1-1E8E-5F9E-26F1EDACF2C9}"/>
              </a:ext>
            </a:extLst>
          </p:cNvPr>
          <p:cNvSpPr/>
          <p:nvPr/>
        </p:nvSpPr>
        <p:spPr>
          <a:xfrm>
            <a:off x="0" y="0"/>
            <a:ext cx="91440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964615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36EA91-DE78-F4DA-C13C-F2744182D290}"/>
              </a:ext>
            </a:extLst>
          </p:cNvPr>
          <p:cNvSpPr>
            <a:spLocks noGrp="1"/>
          </p:cNvSpPr>
          <p:nvPr>
            <p:ph type="subTitle" idx="1"/>
          </p:nvPr>
        </p:nvSpPr>
        <p:spPr>
          <a:xfrm>
            <a:off x="685799" y="285750"/>
            <a:ext cx="3960341" cy="228600"/>
          </a:xfrm>
        </p:spPr>
        <p:txBody>
          <a:bodyPr/>
          <a:lstStyle/>
          <a:p>
            <a:r>
              <a:rPr lang="en-US" dirty="0"/>
              <a:t>ACCOUNTING PRINCIPLES: PREPARING FOR GOVERNMENT CONTRACTING</a:t>
            </a:r>
          </a:p>
          <a:p>
            <a:endParaRPr lang="en-US" dirty="0"/>
          </a:p>
          <a:p>
            <a:endParaRPr lang="en-US" dirty="0"/>
          </a:p>
          <a:p>
            <a:endParaRPr lang="en-US" dirty="0"/>
          </a:p>
          <a:p>
            <a:endParaRPr lang="en-US" dirty="0"/>
          </a:p>
          <a:p>
            <a:endParaRPr lang="en-US" dirty="0"/>
          </a:p>
        </p:txBody>
      </p:sp>
      <p:sp>
        <p:nvSpPr>
          <p:cNvPr id="2" name="Text Placeholder 1"/>
          <p:cNvSpPr>
            <a:spLocks noGrp="1"/>
          </p:cNvSpPr>
          <p:nvPr>
            <p:ph type="body" sz="quarter" idx="10"/>
          </p:nvPr>
        </p:nvSpPr>
        <p:spPr>
          <a:xfrm>
            <a:off x="762000" y="742950"/>
            <a:ext cx="3960341" cy="952500"/>
          </a:xfrm>
          <a:prstGeom prst="rect">
            <a:avLst/>
          </a:prstGeom>
          <a:noFill/>
          <a:ln w="0" cmpd="sng">
            <a:noFill/>
            <a:prstDash val="solid"/>
          </a:ln>
        </p:spPr>
        <p:txBody>
          <a:bodyPr vert="horz" lIns="0" tIns="10478" rIns="0" bIns="0" rtlCol="0" anchor="t">
            <a:normAutofit fontScale="95000"/>
          </a:bodyPr>
          <a:lstStyle/>
          <a:p>
            <a:r>
              <a:rPr lang="en-US" sz="2700" b="1" spc="45" dirty="0">
                <a:solidFill>
                  <a:srgbClr val="000000"/>
                </a:solidFill>
              </a:rPr>
              <a:t>Monitoring Financial Results </a:t>
            </a:r>
          </a:p>
        </p:txBody>
      </p:sp>
      <p:sp>
        <p:nvSpPr>
          <p:cNvPr id="3" name="Text Placeholder 2"/>
          <p:cNvSpPr>
            <a:spLocks noGrp="1"/>
          </p:cNvSpPr>
          <p:nvPr>
            <p:ph type="body" sz="quarter" idx="11"/>
          </p:nvPr>
        </p:nvSpPr>
        <p:spPr>
          <a:xfrm>
            <a:off x="759942" y="1771649"/>
            <a:ext cx="4495800" cy="1676401"/>
          </a:xfrm>
          <a:prstGeom prst="rect">
            <a:avLst/>
          </a:prstGeom>
          <a:noFill/>
          <a:ln w="0" cmpd="sng">
            <a:noFill/>
            <a:prstDash val="solid"/>
          </a:ln>
        </p:spPr>
        <p:txBody>
          <a:bodyPr vert="horz" lIns="0" tIns="90964" rIns="0" bIns="0" rtlCol="0" anchor="t">
            <a:noAutofit/>
          </a:bodyPr>
          <a:lstStyle/>
          <a:p>
            <a:pPr marL="274320" marR="102870" indent="-274320">
              <a:spcBef>
                <a:spcPts val="0"/>
              </a:spcBef>
              <a:spcAft>
                <a:spcPts val="1200"/>
              </a:spcAft>
              <a:buClr>
                <a:srgbClr val="9CCB52"/>
              </a:buClr>
              <a:buFont typeface="Symbol"/>
              <a:buChar char="·"/>
            </a:pPr>
            <a:r>
              <a:rPr lang="en-US" sz="1200" dirty="0"/>
              <a:t>Create a daily or weekly routine to stay current</a:t>
            </a:r>
          </a:p>
          <a:p>
            <a:pPr marL="274320" marR="102870" indent="-274320">
              <a:spcBef>
                <a:spcPts val="0"/>
              </a:spcBef>
              <a:spcAft>
                <a:spcPts val="1200"/>
              </a:spcAft>
              <a:buClr>
                <a:srgbClr val="9CCB52"/>
              </a:buClr>
              <a:buFont typeface="Symbol"/>
              <a:buChar char="·"/>
            </a:pPr>
            <a:r>
              <a:rPr lang="en-US" sz="1200" dirty="0"/>
              <a:t>Job Cost reporting to track actuals vs estimated, PMs should be watching and asking questions about variances +/-</a:t>
            </a:r>
          </a:p>
          <a:p>
            <a:pPr marL="274320" marR="102870" indent="-274320">
              <a:spcBef>
                <a:spcPts val="0"/>
              </a:spcBef>
              <a:spcAft>
                <a:spcPts val="1200"/>
              </a:spcAft>
              <a:buClr>
                <a:srgbClr val="9CCB52"/>
              </a:buClr>
              <a:buFont typeface="Symbol"/>
              <a:buChar char="·"/>
            </a:pPr>
            <a:r>
              <a:rPr lang="en-US" sz="1200" dirty="0"/>
              <a:t>PMs should be processing Change Orders and updated Costs to Complete on a timely basis, this affects your WIP % complete and the amount of revenue you must defer/pullback</a:t>
            </a:r>
          </a:p>
          <a:p>
            <a:pPr marL="274320" marR="102870" indent="-274320">
              <a:spcBef>
                <a:spcPts val="0"/>
              </a:spcBef>
              <a:spcAft>
                <a:spcPts val="1200"/>
              </a:spcAft>
              <a:buClr>
                <a:srgbClr val="9CCB52"/>
              </a:buClr>
              <a:buFont typeface="Symbol"/>
              <a:buChar char="·"/>
            </a:pPr>
            <a:r>
              <a:rPr lang="en-US" sz="1200" dirty="0"/>
              <a:t>Following trends and questioning discrepancies can help you plan or react accordingly</a:t>
            </a:r>
          </a:p>
          <a:p>
            <a:pPr marL="274320" marR="102870" indent="-274320">
              <a:spcBef>
                <a:spcPts val="0"/>
              </a:spcBef>
              <a:spcAft>
                <a:spcPts val="1200"/>
              </a:spcAft>
              <a:buClr>
                <a:srgbClr val="9CCB52"/>
              </a:buClr>
              <a:buFont typeface="Symbol"/>
              <a:buChar char="·"/>
            </a:pPr>
            <a:r>
              <a:rPr lang="en-US" sz="1200" dirty="0"/>
              <a:t>Be accountable and disciplined to view and recap your financial results monthly - ask questions about line items that don’t make sense or seem like an outlier to be sure it is either corrected if in error or explained if it is an anomaly</a:t>
            </a:r>
          </a:p>
        </p:txBody>
      </p:sp>
      <p:pic>
        <p:nvPicPr>
          <p:cNvPr id="8" name="Picture Placeholder 7" descr="A group of people working on a project&#10;&#10;Description automatically generated">
            <a:extLst>
              <a:ext uri="{FF2B5EF4-FFF2-40B4-BE49-F238E27FC236}">
                <a16:creationId xmlns:a16="http://schemas.microsoft.com/office/drawing/2014/main" id="{832FF1E8-74E5-A693-D76C-70851C7B120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5504" r="25504"/>
          <a:stretch>
            <a:fillRect/>
          </a:stretch>
        </p:blipFill>
        <p:spPr>
          <a:xfrm>
            <a:off x="5410200" y="28575"/>
            <a:ext cx="3733800" cy="5086350"/>
          </a:xfrm>
        </p:spPr>
      </p:pic>
      <p:sp>
        <p:nvSpPr>
          <p:cNvPr id="6" name="Rectangle 5">
            <a:extLst>
              <a:ext uri="{FF2B5EF4-FFF2-40B4-BE49-F238E27FC236}">
                <a16:creationId xmlns:a16="http://schemas.microsoft.com/office/drawing/2014/main" id="{52218475-2DEC-3421-916B-42D1672404AA}"/>
              </a:ext>
            </a:extLst>
          </p:cNvPr>
          <p:cNvSpPr/>
          <p:nvPr/>
        </p:nvSpPr>
        <p:spPr>
          <a:xfrm>
            <a:off x="541020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4282516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36EA91-DE78-F4DA-C13C-F2744182D290}"/>
              </a:ext>
            </a:extLst>
          </p:cNvPr>
          <p:cNvSpPr>
            <a:spLocks noGrp="1"/>
          </p:cNvSpPr>
          <p:nvPr>
            <p:ph type="subTitle" idx="1"/>
          </p:nvPr>
        </p:nvSpPr>
        <p:spPr>
          <a:xfrm>
            <a:off x="685800" y="285750"/>
            <a:ext cx="4114800" cy="228600"/>
          </a:xfrm>
        </p:spPr>
        <p:txBody>
          <a:bodyPr/>
          <a:lstStyle/>
          <a:p>
            <a:r>
              <a:rPr lang="en-US" dirty="0"/>
              <a:t>ACCOUNTING PRINCIPLES: PREPARING FOR GOVERNMENT CONTRACTING</a:t>
            </a:r>
          </a:p>
          <a:p>
            <a:endParaRPr lang="en-US" dirty="0"/>
          </a:p>
          <a:p>
            <a:endParaRPr lang="en-US" dirty="0"/>
          </a:p>
          <a:p>
            <a:endParaRPr lang="en-US" dirty="0"/>
          </a:p>
          <a:p>
            <a:endParaRPr lang="en-US" dirty="0"/>
          </a:p>
          <a:p>
            <a:endParaRPr lang="en-US" dirty="0"/>
          </a:p>
        </p:txBody>
      </p:sp>
      <p:sp>
        <p:nvSpPr>
          <p:cNvPr id="2" name="Text Placeholder 1"/>
          <p:cNvSpPr>
            <a:spLocks noGrp="1"/>
          </p:cNvSpPr>
          <p:nvPr>
            <p:ph type="body" sz="quarter" idx="10"/>
          </p:nvPr>
        </p:nvSpPr>
        <p:spPr>
          <a:xfrm>
            <a:off x="762000" y="833770"/>
            <a:ext cx="8001000" cy="1737980"/>
          </a:xfrm>
          <a:prstGeom prst="rect">
            <a:avLst/>
          </a:prstGeom>
          <a:noFill/>
          <a:ln w="0" cmpd="sng">
            <a:noFill/>
            <a:prstDash val="solid"/>
          </a:ln>
        </p:spPr>
        <p:txBody>
          <a:bodyPr vert="horz" lIns="0" tIns="10478" rIns="0" bIns="0" rtlCol="0" anchor="t">
            <a:normAutofit fontScale="95000"/>
          </a:bodyPr>
          <a:lstStyle/>
          <a:p>
            <a:r>
              <a:rPr lang="en-US" sz="2000" spc="45" dirty="0">
                <a:solidFill>
                  <a:srgbClr val="000000"/>
                </a:solidFill>
              </a:rPr>
              <a:t>A Working Capital chart helps you identify your financial health including:</a:t>
            </a:r>
          </a:p>
        </p:txBody>
      </p:sp>
      <p:sp>
        <p:nvSpPr>
          <p:cNvPr id="3" name="Text Placeholder 2"/>
          <p:cNvSpPr>
            <a:spLocks noGrp="1"/>
          </p:cNvSpPr>
          <p:nvPr>
            <p:ph type="body" sz="quarter" idx="11"/>
          </p:nvPr>
        </p:nvSpPr>
        <p:spPr>
          <a:xfrm>
            <a:off x="762000" y="1602415"/>
            <a:ext cx="4495800" cy="1600200"/>
          </a:xfrm>
          <a:prstGeom prst="rect">
            <a:avLst/>
          </a:prstGeom>
          <a:noFill/>
          <a:ln w="0" cmpd="sng">
            <a:noFill/>
            <a:prstDash val="solid"/>
          </a:ln>
        </p:spPr>
        <p:txBody>
          <a:bodyPr vert="horz" lIns="0" tIns="90964" rIns="0" bIns="0" rtlCol="0" anchor="t">
            <a:noAutofit/>
          </a:bodyPr>
          <a:lstStyle/>
          <a:p>
            <a:pPr marL="274320" marR="102870" indent="-274320">
              <a:spcBef>
                <a:spcPts val="0"/>
              </a:spcBef>
              <a:spcAft>
                <a:spcPts val="1200"/>
              </a:spcAft>
              <a:buClr>
                <a:srgbClr val="9CCB52"/>
              </a:buClr>
              <a:buFont typeface="Symbol"/>
              <a:buChar char="·"/>
            </a:pPr>
            <a:r>
              <a:rPr lang="en-US" sz="1400" dirty="0"/>
              <a:t>Cash </a:t>
            </a:r>
          </a:p>
          <a:p>
            <a:pPr marL="274320" marR="102870" indent="-274320">
              <a:spcBef>
                <a:spcPts val="0"/>
              </a:spcBef>
              <a:spcAft>
                <a:spcPts val="1200"/>
              </a:spcAft>
              <a:buClr>
                <a:srgbClr val="9CCB52"/>
              </a:buClr>
              <a:buFont typeface="Symbol"/>
              <a:buChar char="·"/>
            </a:pPr>
            <a:r>
              <a:rPr lang="en-US" sz="1400" dirty="0"/>
              <a:t>Line of Credit balance</a:t>
            </a:r>
          </a:p>
          <a:p>
            <a:pPr marL="274320" marR="102870" indent="-274320">
              <a:spcBef>
                <a:spcPts val="0"/>
              </a:spcBef>
              <a:spcAft>
                <a:spcPts val="1200"/>
              </a:spcAft>
              <a:buClr>
                <a:srgbClr val="9CCB52"/>
              </a:buClr>
              <a:buFont typeface="Symbol"/>
              <a:buChar char="·"/>
            </a:pPr>
            <a:r>
              <a:rPr lang="en-US" sz="1400" dirty="0"/>
              <a:t>Accounts receivable </a:t>
            </a:r>
          </a:p>
          <a:p>
            <a:pPr marL="274320" marR="102870" indent="-274320">
              <a:spcBef>
                <a:spcPts val="0"/>
              </a:spcBef>
              <a:spcAft>
                <a:spcPts val="1200"/>
              </a:spcAft>
              <a:buClr>
                <a:srgbClr val="9CCB52"/>
              </a:buClr>
              <a:buFont typeface="Symbol"/>
              <a:buChar char="·"/>
            </a:pPr>
            <a:r>
              <a:rPr lang="en-US" sz="1400" dirty="0"/>
              <a:t>Accounts payable </a:t>
            </a:r>
          </a:p>
          <a:p>
            <a:pPr marL="274320" marR="102870" indent="-274320">
              <a:spcBef>
                <a:spcPts val="0"/>
              </a:spcBef>
              <a:spcAft>
                <a:spcPts val="1200"/>
              </a:spcAft>
              <a:buClr>
                <a:srgbClr val="9CCB52"/>
              </a:buClr>
              <a:buFont typeface="Symbol"/>
              <a:buChar char="·"/>
            </a:pPr>
            <a:r>
              <a:rPr lang="en-US" sz="1400" dirty="0"/>
              <a:t>Inventory</a:t>
            </a:r>
          </a:p>
        </p:txBody>
      </p:sp>
      <p:pic>
        <p:nvPicPr>
          <p:cNvPr id="9" name="Picture 8">
            <a:extLst>
              <a:ext uri="{FF2B5EF4-FFF2-40B4-BE49-F238E27FC236}">
                <a16:creationId xmlns:a16="http://schemas.microsoft.com/office/drawing/2014/main" id="{26FAFE1D-EF39-904B-CC05-A0B3DBE1EA09}"/>
              </a:ext>
            </a:extLst>
          </p:cNvPr>
          <p:cNvPicPr>
            <a:picLocks noChangeAspect="1"/>
          </p:cNvPicPr>
          <p:nvPr/>
        </p:nvPicPr>
        <p:blipFill>
          <a:blip r:embed="rId2"/>
          <a:stretch>
            <a:fillRect/>
          </a:stretch>
        </p:blipFill>
        <p:spPr>
          <a:xfrm>
            <a:off x="3429000" y="1622351"/>
            <a:ext cx="5287329" cy="3021331"/>
          </a:xfrm>
          <a:prstGeom prst="rect">
            <a:avLst/>
          </a:prstGeom>
        </p:spPr>
      </p:pic>
      <p:sp>
        <p:nvSpPr>
          <p:cNvPr id="10" name="Rectangle 9">
            <a:extLst>
              <a:ext uri="{FF2B5EF4-FFF2-40B4-BE49-F238E27FC236}">
                <a16:creationId xmlns:a16="http://schemas.microsoft.com/office/drawing/2014/main" id="{81ACFBDC-47AD-E192-9AF1-425F0EC601DF}"/>
              </a:ext>
            </a:extLst>
          </p:cNvPr>
          <p:cNvSpPr/>
          <p:nvPr/>
        </p:nvSpPr>
        <p:spPr>
          <a:xfrm>
            <a:off x="0" y="0"/>
            <a:ext cx="91440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128078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36EA91-DE78-F4DA-C13C-F2744182D290}"/>
              </a:ext>
            </a:extLst>
          </p:cNvPr>
          <p:cNvSpPr>
            <a:spLocks noGrp="1"/>
          </p:cNvSpPr>
          <p:nvPr>
            <p:ph type="subTitle" idx="1"/>
          </p:nvPr>
        </p:nvSpPr>
        <p:spPr>
          <a:xfrm>
            <a:off x="685800" y="285750"/>
            <a:ext cx="3962400" cy="228600"/>
          </a:xfrm>
        </p:spPr>
        <p:txBody>
          <a:bodyPr/>
          <a:lstStyle/>
          <a:p>
            <a:r>
              <a:rPr lang="en-US" dirty="0"/>
              <a:t>ACCOUNTING PRINCIPLES: PREPARING FOR GOVERNMENT CONTRACTING</a:t>
            </a:r>
          </a:p>
          <a:p>
            <a:endParaRPr lang="en-US" dirty="0"/>
          </a:p>
          <a:p>
            <a:endParaRPr lang="en-US" dirty="0"/>
          </a:p>
          <a:p>
            <a:endParaRPr lang="en-US" dirty="0"/>
          </a:p>
          <a:p>
            <a:endParaRPr lang="en-US" dirty="0"/>
          </a:p>
          <a:p>
            <a:endParaRPr lang="en-US" dirty="0"/>
          </a:p>
        </p:txBody>
      </p:sp>
      <p:sp>
        <p:nvSpPr>
          <p:cNvPr id="2" name="Text Placeholder 1"/>
          <p:cNvSpPr>
            <a:spLocks noGrp="1"/>
          </p:cNvSpPr>
          <p:nvPr>
            <p:ph type="body" sz="quarter" idx="10"/>
          </p:nvPr>
        </p:nvSpPr>
        <p:spPr>
          <a:xfrm>
            <a:off x="762000" y="971550"/>
            <a:ext cx="4267200" cy="952500"/>
          </a:xfrm>
          <a:prstGeom prst="rect">
            <a:avLst/>
          </a:prstGeom>
          <a:noFill/>
          <a:ln w="0" cmpd="sng">
            <a:noFill/>
            <a:prstDash val="solid"/>
          </a:ln>
        </p:spPr>
        <p:txBody>
          <a:bodyPr vert="horz" lIns="0" tIns="10478" rIns="0" bIns="0" rtlCol="0" anchor="t">
            <a:normAutofit fontScale="95000"/>
          </a:bodyPr>
          <a:lstStyle/>
          <a:p>
            <a:r>
              <a:rPr lang="en-US" spc="45" dirty="0">
                <a:solidFill>
                  <a:srgbClr val="000000"/>
                </a:solidFill>
              </a:rPr>
              <a:t>Build Your Advisory Team </a:t>
            </a:r>
          </a:p>
        </p:txBody>
      </p:sp>
      <p:sp>
        <p:nvSpPr>
          <p:cNvPr id="3" name="Text Placeholder 2"/>
          <p:cNvSpPr>
            <a:spLocks noGrp="1"/>
          </p:cNvSpPr>
          <p:nvPr>
            <p:ph type="body" sz="quarter" idx="11"/>
          </p:nvPr>
        </p:nvSpPr>
        <p:spPr>
          <a:xfrm>
            <a:off x="762000" y="1657350"/>
            <a:ext cx="4495800" cy="1600200"/>
          </a:xfrm>
          <a:prstGeom prst="rect">
            <a:avLst/>
          </a:prstGeom>
          <a:noFill/>
          <a:ln w="0" cmpd="sng">
            <a:noFill/>
            <a:prstDash val="solid"/>
          </a:ln>
        </p:spPr>
        <p:txBody>
          <a:bodyPr vert="horz" lIns="0" tIns="90964" rIns="0" bIns="0" rtlCol="0" anchor="t">
            <a:noAutofit/>
          </a:bodyPr>
          <a:lstStyle/>
          <a:p>
            <a:pPr marL="274320" marR="102870" indent="-274320">
              <a:spcBef>
                <a:spcPts val="0"/>
              </a:spcBef>
              <a:spcAft>
                <a:spcPts val="600"/>
              </a:spcAft>
              <a:buClr>
                <a:srgbClr val="9CCB52"/>
              </a:buClr>
              <a:buFont typeface="Symbol"/>
              <a:buChar char="·"/>
            </a:pPr>
            <a:r>
              <a:rPr lang="en-US" sz="1400" dirty="0"/>
              <a:t>CPA </a:t>
            </a:r>
          </a:p>
          <a:p>
            <a:pPr marL="274320" marR="102870" indent="-274320">
              <a:spcBef>
                <a:spcPts val="0"/>
              </a:spcBef>
              <a:spcAft>
                <a:spcPts val="600"/>
              </a:spcAft>
              <a:buClr>
                <a:srgbClr val="9CCB52"/>
              </a:buClr>
              <a:buFont typeface="Symbol"/>
              <a:buChar char="·"/>
            </a:pPr>
            <a:r>
              <a:rPr lang="en-US" sz="1400" dirty="0"/>
              <a:t>Banker </a:t>
            </a:r>
          </a:p>
          <a:p>
            <a:pPr marL="274320" marR="102870" indent="-274320">
              <a:spcBef>
                <a:spcPts val="0"/>
              </a:spcBef>
              <a:spcAft>
                <a:spcPts val="600"/>
              </a:spcAft>
              <a:buClr>
                <a:srgbClr val="9CCB52"/>
              </a:buClr>
              <a:buFont typeface="Symbol"/>
              <a:buChar char="·"/>
            </a:pPr>
            <a:r>
              <a:rPr lang="en-US" sz="1400" dirty="0"/>
              <a:t>Insurance Broker</a:t>
            </a:r>
          </a:p>
          <a:p>
            <a:pPr marL="274320" marR="102870" indent="-274320">
              <a:spcBef>
                <a:spcPts val="0"/>
              </a:spcBef>
              <a:spcAft>
                <a:spcPts val="600"/>
              </a:spcAft>
              <a:buClr>
                <a:srgbClr val="9CCB52"/>
              </a:buClr>
              <a:buFont typeface="Symbol"/>
              <a:buChar char="·"/>
            </a:pPr>
            <a:r>
              <a:rPr lang="en-US" sz="1400" dirty="0"/>
              <a:t>Bonding –Surety </a:t>
            </a:r>
          </a:p>
          <a:p>
            <a:pPr marL="274320" marR="102870" indent="-274320">
              <a:spcBef>
                <a:spcPts val="0"/>
              </a:spcBef>
              <a:spcAft>
                <a:spcPts val="600"/>
              </a:spcAft>
              <a:buClr>
                <a:srgbClr val="9CCB52"/>
              </a:buClr>
              <a:buFont typeface="Symbol"/>
              <a:buChar char="·"/>
            </a:pPr>
            <a:r>
              <a:rPr lang="en-US" sz="1400" dirty="0"/>
              <a:t>Attorney </a:t>
            </a:r>
          </a:p>
          <a:p>
            <a:pPr marL="274320" marR="102870" indent="-274320">
              <a:spcBef>
                <a:spcPts val="0"/>
              </a:spcBef>
              <a:spcAft>
                <a:spcPts val="600"/>
              </a:spcAft>
              <a:buClr>
                <a:srgbClr val="9CCB52"/>
              </a:buClr>
              <a:buFont typeface="Symbol"/>
              <a:buChar char="·"/>
            </a:pPr>
            <a:r>
              <a:rPr lang="en-US" sz="1400" dirty="0"/>
              <a:t>Software Consultant</a:t>
            </a:r>
          </a:p>
          <a:p>
            <a:pPr marL="274320" marR="102870" indent="-274320">
              <a:spcBef>
                <a:spcPts val="0"/>
              </a:spcBef>
              <a:spcAft>
                <a:spcPts val="600"/>
              </a:spcAft>
              <a:buClr>
                <a:srgbClr val="9CCB52"/>
              </a:buClr>
              <a:buFont typeface="Symbol"/>
              <a:buChar char="·"/>
            </a:pPr>
            <a:r>
              <a:rPr lang="en-US" sz="1400" dirty="0"/>
              <a:t>Payroll Service</a:t>
            </a:r>
          </a:p>
          <a:p>
            <a:pPr marL="274320" marR="102870" indent="-274320">
              <a:spcBef>
                <a:spcPts val="0"/>
              </a:spcBef>
              <a:spcAft>
                <a:spcPts val="600"/>
              </a:spcAft>
              <a:buClr>
                <a:srgbClr val="9CCB52"/>
              </a:buClr>
              <a:buFont typeface="Symbol"/>
              <a:buChar char="·"/>
            </a:pPr>
            <a:r>
              <a:rPr lang="en-US" sz="1400" dirty="0"/>
              <a:t>401k Third Party Administrator</a:t>
            </a:r>
          </a:p>
          <a:p>
            <a:pPr marL="274320" marR="102870" indent="-274320">
              <a:spcBef>
                <a:spcPts val="0"/>
              </a:spcBef>
              <a:spcAft>
                <a:spcPts val="600"/>
              </a:spcAft>
              <a:buClr>
                <a:srgbClr val="9CCB52"/>
              </a:buClr>
              <a:buFont typeface="Symbol"/>
              <a:buChar char="·"/>
            </a:pPr>
            <a:r>
              <a:rPr lang="en-US" sz="1400" dirty="0"/>
              <a:t>Financial Advisor</a:t>
            </a:r>
          </a:p>
        </p:txBody>
      </p:sp>
      <p:pic>
        <p:nvPicPr>
          <p:cNvPr id="8" name="Picture Placeholder 7" descr="A group of people clapping at a table&#10;&#10;Description automatically generated">
            <a:extLst>
              <a:ext uri="{FF2B5EF4-FFF2-40B4-BE49-F238E27FC236}">
                <a16:creationId xmlns:a16="http://schemas.microsoft.com/office/drawing/2014/main" id="{6A98BC2D-6684-69EC-E7A1-AE8580FB730C}"/>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9690" t="562" r="41372" b="-562"/>
          <a:stretch/>
        </p:blipFill>
        <p:spPr>
          <a:xfrm>
            <a:off x="5410200" y="57150"/>
            <a:ext cx="3733800" cy="5086350"/>
          </a:xfrm>
        </p:spPr>
      </p:pic>
      <p:sp>
        <p:nvSpPr>
          <p:cNvPr id="6" name="Rectangle 5">
            <a:extLst>
              <a:ext uri="{FF2B5EF4-FFF2-40B4-BE49-F238E27FC236}">
                <a16:creationId xmlns:a16="http://schemas.microsoft.com/office/drawing/2014/main" id="{52218475-2DEC-3421-916B-42D1672404AA}"/>
              </a:ext>
            </a:extLst>
          </p:cNvPr>
          <p:cNvSpPr/>
          <p:nvPr/>
        </p:nvSpPr>
        <p:spPr>
          <a:xfrm>
            <a:off x="541020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676421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36EA91-DE78-F4DA-C13C-F2744182D290}"/>
              </a:ext>
            </a:extLst>
          </p:cNvPr>
          <p:cNvSpPr>
            <a:spLocks noGrp="1"/>
          </p:cNvSpPr>
          <p:nvPr>
            <p:ph type="subTitle" idx="1"/>
          </p:nvPr>
        </p:nvSpPr>
        <p:spPr>
          <a:xfrm>
            <a:off x="685800" y="285750"/>
            <a:ext cx="4419600" cy="228600"/>
          </a:xfrm>
        </p:spPr>
        <p:txBody>
          <a:bodyPr/>
          <a:lstStyle/>
          <a:p>
            <a:r>
              <a:rPr lang="en-US" dirty="0"/>
              <a:t>ACCOUNTING PRINCIPLES: PREPARING FOR GOVERNMENT CONTRACTING</a:t>
            </a:r>
          </a:p>
          <a:p>
            <a:endParaRPr lang="en-US" dirty="0"/>
          </a:p>
          <a:p>
            <a:endParaRPr lang="en-US" dirty="0"/>
          </a:p>
          <a:p>
            <a:endParaRPr lang="en-US" dirty="0"/>
          </a:p>
          <a:p>
            <a:endParaRPr lang="en-US" dirty="0"/>
          </a:p>
          <a:p>
            <a:endParaRPr lang="en-US" dirty="0"/>
          </a:p>
        </p:txBody>
      </p:sp>
      <p:sp>
        <p:nvSpPr>
          <p:cNvPr id="2" name="Text Placeholder 1"/>
          <p:cNvSpPr>
            <a:spLocks noGrp="1"/>
          </p:cNvSpPr>
          <p:nvPr>
            <p:ph type="body" sz="quarter" idx="10"/>
          </p:nvPr>
        </p:nvSpPr>
        <p:spPr>
          <a:xfrm>
            <a:off x="762000" y="895350"/>
            <a:ext cx="4724400" cy="952500"/>
          </a:xfrm>
          <a:prstGeom prst="rect">
            <a:avLst/>
          </a:prstGeom>
          <a:noFill/>
          <a:ln w="0" cmpd="sng">
            <a:noFill/>
            <a:prstDash val="solid"/>
          </a:ln>
        </p:spPr>
        <p:txBody>
          <a:bodyPr vert="horz" lIns="0" tIns="10478" rIns="0" bIns="0" rtlCol="0" anchor="t">
            <a:normAutofit fontScale="95000"/>
          </a:bodyPr>
          <a:lstStyle/>
          <a:p>
            <a:r>
              <a:rPr lang="en-US" spc="45" dirty="0">
                <a:solidFill>
                  <a:srgbClr val="000000"/>
                </a:solidFill>
              </a:rPr>
              <a:t>Common Mistakes or Pitfalls</a:t>
            </a:r>
          </a:p>
        </p:txBody>
      </p:sp>
      <p:sp>
        <p:nvSpPr>
          <p:cNvPr id="3" name="Text Placeholder 2"/>
          <p:cNvSpPr>
            <a:spLocks noGrp="1"/>
          </p:cNvSpPr>
          <p:nvPr>
            <p:ph type="body" sz="quarter" idx="11"/>
          </p:nvPr>
        </p:nvSpPr>
        <p:spPr>
          <a:xfrm>
            <a:off x="762000" y="1504950"/>
            <a:ext cx="4419600" cy="1600200"/>
          </a:xfrm>
          <a:prstGeom prst="rect">
            <a:avLst/>
          </a:prstGeom>
          <a:noFill/>
          <a:ln w="0" cmpd="sng">
            <a:noFill/>
            <a:prstDash val="solid"/>
          </a:ln>
        </p:spPr>
        <p:txBody>
          <a:bodyPr vert="horz" lIns="0" tIns="90964" rIns="0" bIns="0" rtlCol="0" anchor="t">
            <a:noAutofit/>
          </a:bodyPr>
          <a:lstStyle/>
          <a:p>
            <a:pPr marL="274320" marR="102870" indent="-274320">
              <a:spcBef>
                <a:spcPts val="0"/>
              </a:spcBef>
              <a:spcAft>
                <a:spcPts val="600"/>
              </a:spcAft>
              <a:buClr>
                <a:srgbClr val="9CCB52"/>
              </a:buClr>
              <a:buFont typeface="Symbol"/>
              <a:buChar char="·"/>
            </a:pPr>
            <a:r>
              <a:rPr lang="en-US" sz="1200" dirty="0"/>
              <a:t>Going it alone/DIY</a:t>
            </a:r>
          </a:p>
          <a:p>
            <a:pPr marL="274320" marR="102870" indent="-274320">
              <a:spcBef>
                <a:spcPts val="0"/>
              </a:spcBef>
              <a:spcAft>
                <a:spcPts val="600"/>
              </a:spcAft>
              <a:buClr>
                <a:srgbClr val="9CCB52"/>
              </a:buClr>
              <a:buFont typeface="Symbol"/>
              <a:buChar char="·"/>
            </a:pPr>
            <a:r>
              <a:rPr lang="en-US" sz="1200" dirty="0"/>
              <a:t>Forgetting to track reimbursable expenses </a:t>
            </a:r>
          </a:p>
          <a:p>
            <a:pPr marL="274320" marR="102870" indent="-274320">
              <a:spcBef>
                <a:spcPts val="0"/>
              </a:spcBef>
              <a:spcAft>
                <a:spcPts val="600"/>
              </a:spcAft>
              <a:buClr>
                <a:srgbClr val="9CCB52"/>
              </a:buClr>
              <a:buFont typeface="Symbol"/>
              <a:buChar char="·"/>
            </a:pPr>
            <a:r>
              <a:rPr lang="en-US" sz="1200" dirty="0"/>
              <a:t>Not properly registering or licensing with all required agencies</a:t>
            </a:r>
          </a:p>
          <a:p>
            <a:pPr marL="274320" marR="102870" indent="-274320">
              <a:spcBef>
                <a:spcPts val="0"/>
              </a:spcBef>
              <a:spcAft>
                <a:spcPts val="600"/>
              </a:spcAft>
              <a:buClr>
                <a:srgbClr val="9CCB52"/>
              </a:buClr>
              <a:buFont typeface="Symbol"/>
              <a:buChar char="·"/>
            </a:pPr>
            <a:r>
              <a:rPr lang="en-US" sz="1200" dirty="0"/>
              <a:t>Not properly classifying employees </a:t>
            </a:r>
          </a:p>
          <a:p>
            <a:pPr marL="274320" marR="102870" indent="-274320">
              <a:spcBef>
                <a:spcPts val="0"/>
              </a:spcBef>
              <a:spcAft>
                <a:spcPts val="600"/>
              </a:spcAft>
              <a:buClr>
                <a:srgbClr val="9CCB52"/>
              </a:buClr>
              <a:buFont typeface="Symbol"/>
              <a:buChar char="·"/>
            </a:pPr>
            <a:r>
              <a:rPr lang="en-US" sz="1200" dirty="0"/>
              <a:t>Not recording payroll entries timely </a:t>
            </a:r>
          </a:p>
          <a:p>
            <a:pPr marL="274320" marR="102870" indent="-274320">
              <a:spcBef>
                <a:spcPts val="0"/>
              </a:spcBef>
              <a:spcAft>
                <a:spcPts val="600"/>
              </a:spcAft>
              <a:buClr>
                <a:srgbClr val="9CCB52"/>
              </a:buClr>
              <a:buFont typeface="Symbol"/>
              <a:buChar char="·"/>
            </a:pPr>
            <a:r>
              <a:rPr lang="en-US" sz="1200" dirty="0"/>
              <a:t>Not reconciling the books with the bank statement at least monthly</a:t>
            </a:r>
          </a:p>
          <a:p>
            <a:pPr marL="274320" marR="102870" indent="-274320">
              <a:spcBef>
                <a:spcPts val="0"/>
              </a:spcBef>
              <a:spcAft>
                <a:spcPts val="600"/>
              </a:spcAft>
              <a:buClr>
                <a:srgbClr val="9CCB52"/>
              </a:buClr>
              <a:buFont typeface="Symbol"/>
              <a:buChar char="·"/>
            </a:pPr>
            <a:r>
              <a:rPr lang="en-US" sz="1200" dirty="0"/>
              <a:t>No backup for disbursements, not saving receipts of less than $75 </a:t>
            </a:r>
          </a:p>
          <a:p>
            <a:pPr marL="274320" marR="102870" indent="-274320">
              <a:spcBef>
                <a:spcPts val="0"/>
              </a:spcBef>
              <a:spcAft>
                <a:spcPts val="600"/>
              </a:spcAft>
              <a:buClr>
                <a:srgbClr val="9CCB52"/>
              </a:buClr>
              <a:buFont typeface="Symbol"/>
              <a:buChar char="·"/>
            </a:pPr>
            <a:r>
              <a:rPr lang="en-US" sz="1200" dirty="0"/>
              <a:t>Paying for things in cash and not keeping clear trail or supporting documentation of expenses</a:t>
            </a:r>
          </a:p>
          <a:p>
            <a:pPr marL="274320" marR="102870" indent="-274320">
              <a:spcBef>
                <a:spcPts val="0"/>
              </a:spcBef>
              <a:spcAft>
                <a:spcPts val="600"/>
              </a:spcAft>
              <a:buClr>
                <a:srgbClr val="9CCB52"/>
              </a:buClr>
              <a:buFont typeface="Symbol"/>
              <a:buChar char="·"/>
            </a:pPr>
            <a:r>
              <a:rPr lang="en-US" sz="1200" dirty="0"/>
              <a:t>Poor categorization or overcategorization in the GL Chart of Accounts</a:t>
            </a:r>
          </a:p>
        </p:txBody>
      </p:sp>
      <p:pic>
        <p:nvPicPr>
          <p:cNvPr id="8" name="Picture Placeholder 7" descr="A red and white sign on a street&#10;&#10;Description automatically generated">
            <a:extLst>
              <a:ext uri="{FF2B5EF4-FFF2-40B4-BE49-F238E27FC236}">
                <a16:creationId xmlns:a16="http://schemas.microsoft.com/office/drawing/2014/main" id="{536664A1-0B66-F6D2-0B77-9F47BE0EBF72}"/>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25968" t="-8" r="30086" b="8"/>
          <a:stretch/>
        </p:blipFill>
        <p:spPr>
          <a:xfrm>
            <a:off x="5791200" y="57150"/>
            <a:ext cx="3352800" cy="5086350"/>
          </a:xfrm>
        </p:spPr>
      </p:pic>
      <p:sp>
        <p:nvSpPr>
          <p:cNvPr id="6" name="Rectangle 5">
            <a:extLst>
              <a:ext uri="{FF2B5EF4-FFF2-40B4-BE49-F238E27FC236}">
                <a16:creationId xmlns:a16="http://schemas.microsoft.com/office/drawing/2014/main" id="{52218475-2DEC-3421-916B-42D1672404AA}"/>
              </a:ext>
            </a:extLst>
          </p:cNvPr>
          <p:cNvSpPr/>
          <p:nvPr/>
        </p:nvSpPr>
        <p:spPr>
          <a:xfrm>
            <a:off x="5791200" y="0"/>
            <a:ext cx="3352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3063773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85800" y="1466850"/>
            <a:ext cx="3200400" cy="1524000"/>
          </a:xfrm>
          <a:prstGeom prst="rect">
            <a:avLst/>
          </a:prstGeom>
          <a:noFill/>
          <a:ln w="0" cmpd="sng">
            <a:noFill/>
            <a:prstDash val="solid"/>
          </a:ln>
        </p:spPr>
        <p:txBody>
          <a:bodyPr vert="horz" lIns="0" tIns="14288" rIns="0" bIns="0" rtlCol="0" anchor="t">
            <a:normAutofit fontScale="95000"/>
          </a:bodyPr>
          <a:lstStyle/>
          <a:p>
            <a:r>
              <a:rPr lang="en-US" sz="2700" b="1" spc="60" dirty="0">
                <a:solidFill>
                  <a:schemeClr val="bg1"/>
                </a:solidFill>
              </a:rPr>
              <a:t>Washington State Agencies </a:t>
            </a:r>
          </a:p>
        </p:txBody>
      </p:sp>
      <p:sp>
        <p:nvSpPr>
          <p:cNvPr id="3" name="Text Placeholder 2"/>
          <p:cNvSpPr>
            <a:spLocks noGrp="1"/>
          </p:cNvSpPr>
          <p:nvPr>
            <p:ph type="body" sz="quarter" idx="11"/>
          </p:nvPr>
        </p:nvSpPr>
        <p:spPr>
          <a:prstGeom prst="rect">
            <a:avLst/>
          </a:prstGeom>
          <a:noFill/>
          <a:ln w="0" cmpd="sng">
            <a:noFill/>
            <a:prstDash val="solid"/>
          </a:ln>
        </p:spPr>
        <p:txBody>
          <a:bodyPr vert="horz" lIns="0" tIns="1905" rIns="0" bIns="0" rtlCol="0" anchor="t">
            <a:noAutofit/>
          </a:bodyPr>
          <a:lstStyle/>
          <a:p>
            <a:pPr marL="285750" indent="-285750" algn="l">
              <a:spcAft>
                <a:spcPts val="1200"/>
              </a:spcAft>
              <a:buFont typeface="Arial" panose="020B0604020202020204" pitchFamily="34" charset="0"/>
              <a:buChar char="•"/>
            </a:pPr>
            <a:r>
              <a:rPr lang="en-US" sz="1400" spc="15" dirty="0">
                <a:solidFill>
                  <a:srgbClr val="9CCB52"/>
                </a:solidFill>
                <a:hlinkClick r:id="rId3">
                  <a:extLst>
                    <a:ext uri="{A12FA001-AC4F-418D-AE19-62706E023703}">
                      <ahyp:hlinkClr xmlns:ahyp="http://schemas.microsoft.com/office/drawing/2018/hyperlinkcolor" val="tx"/>
                    </a:ext>
                  </a:extLst>
                </a:hlinkClick>
              </a:rPr>
              <a:t>Washington Secretary of State</a:t>
            </a:r>
            <a:endParaRPr lang="en-US" sz="1400" spc="15" dirty="0">
              <a:solidFill>
                <a:srgbClr val="9CCB52"/>
              </a:solidFill>
            </a:endParaRPr>
          </a:p>
          <a:p>
            <a:pPr marL="285750" indent="-285750" algn="l">
              <a:spcBef>
                <a:spcPts val="431"/>
              </a:spcBef>
              <a:spcAft>
                <a:spcPts val="1200"/>
              </a:spcAft>
              <a:buFont typeface="Arial" panose="020B0604020202020204" pitchFamily="34" charset="0"/>
              <a:buChar char="•"/>
            </a:pPr>
            <a:r>
              <a:rPr lang="en-US" sz="1400" dirty="0">
                <a:solidFill>
                  <a:srgbClr val="9CCB52"/>
                </a:solidFill>
                <a:hlinkClick r:id="rId4">
                  <a:extLst>
                    <a:ext uri="{A12FA001-AC4F-418D-AE19-62706E023703}">
                      <ahyp:hlinkClr xmlns:ahyp="http://schemas.microsoft.com/office/drawing/2018/hyperlinkcolor" val="tx"/>
                    </a:ext>
                  </a:extLst>
                </a:hlinkClick>
              </a:rPr>
              <a:t>Department of Labor &amp; Industries </a:t>
            </a:r>
            <a:endParaRPr lang="en-US" sz="1400" u="sng" dirty="0">
              <a:solidFill>
                <a:srgbClr val="9CCB52"/>
              </a:solidFill>
            </a:endParaRPr>
          </a:p>
          <a:p>
            <a:pPr marL="285750" indent="-285750" algn="l">
              <a:spcBef>
                <a:spcPts val="431"/>
              </a:spcBef>
              <a:spcAft>
                <a:spcPts val="1200"/>
              </a:spcAft>
              <a:buFont typeface="Arial" panose="020B0604020202020204" pitchFamily="34" charset="0"/>
              <a:buChar char="•"/>
            </a:pPr>
            <a:r>
              <a:rPr lang="en-US" sz="1400" dirty="0">
                <a:solidFill>
                  <a:srgbClr val="9CCB52"/>
                </a:solidFill>
                <a:hlinkClick r:id="rId5">
                  <a:extLst>
                    <a:ext uri="{A12FA001-AC4F-418D-AE19-62706E023703}">
                      <ahyp:hlinkClr xmlns:ahyp="http://schemas.microsoft.com/office/drawing/2018/hyperlinkcolor" val="tx"/>
                    </a:ext>
                  </a:extLst>
                </a:hlinkClick>
              </a:rPr>
              <a:t>Washington State Department of Revenue</a:t>
            </a:r>
            <a:endParaRPr lang="en-US" sz="1400" u="sng" dirty="0">
              <a:solidFill>
                <a:srgbClr val="9CCB52"/>
              </a:solidFill>
            </a:endParaRPr>
          </a:p>
          <a:p>
            <a:pPr marL="285750" indent="-285750" algn="l">
              <a:spcBef>
                <a:spcPts val="431"/>
              </a:spcBef>
              <a:spcAft>
                <a:spcPts val="1200"/>
              </a:spcAft>
              <a:buFont typeface="Arial" panose="020B0604020202020204" pitchFamily="34" charset="0"/>
              <a:buChar char="•"/>
            </a:pPr>
            <a:r>
              <a:rPr lang="en-US" sz="1400" dirty="0">
                <a:solidFill>
                  <a:srgbClr val="9CCB52"/>
                </a:solidFill>
                <a:hlinkClick r:id="rId6">
                  <a:extLst>
                    <a:ext uri="{A12FA001-AC4F-418D-AE19-62706E023703}">
                      <ahyp:hlinkClr xmlns:ahyp="http://schemas.microsoft.com/office/drawing/2018/hyperlinkcolor" val="tx"/>
                    </a:ext>
                  </a:extLst>
                </a:hlinkClick>
              </a:rPr>
              <a:t>Department of Employment Security </a:t>
            </a:r>
            <a:endParaRPr lang="en-US" sz="1400" dirty="0">
              <a:solidFill>
                <a:srgbClr val="9CCB52"/>
              </a:solidFill>
            </a:endParaRPr>
          </a:p>
        </p:txBody>
      </p:sp>
    </p:spTree>
    <p:extLst>
      <p:ext uri="{BB962C8B-B14F-4D97-AF65-F5344CB8AC3E}">
        <p14:creationId xmlns:p14="http://schemas.microsoft.com/office/powerpoint/2010/main" val="3397515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685800" y="514350"/>
            <a:ext cx="3276600" cy="1102519"/>
          </a:xfrm>
          <a:prstGeom prst="rect">
            <a:avLst/>
          </a:prstGeom>
        </p:spPr>
        <p:txBody>
          <a:bodyPr anchor="t"/>
          <a:lstStyle>
            <a:lvl1pPr algn="l">
              <a:defRPr>
                <a:solidFill>
                  <a:schemeClr val="bg1"/>
                </a:solidFil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T Walsheim Bl" panose="00000900000000000000" pitchFamily="2" charset="0"/>
                <a:ea typeface="+mj-ea"/>
                <a:cs typeface="+mj-cs"/>
              </a:rPr>
              <a:t>Agenda</a:t>
            </a:r>
          </a:p>
        </p:txBody>
      </p:sp>
      <p:sp>
        <p:nvSpPr>
          <p:cNvPr id="4" name="Text Placeholder 10"/>
          <p:cNvSpPr txBox="1">
            <a:spLocks/>
          </p:cNvSpPr>
          <p:nvPr/>
        </p:nvSpPr>
        <p:spPr>
          <a:xfrm>
            <a:off x="4191000" y="419110"/>
            <a:ext cx="990600" cy="609600"/>
          </a:xfrm>
          <a:prstGeom prst="rect">
            <a:avLst/>
          </a:prstGeom>
        </p:spPr>
        <p:txBody>
          <a:bodyPr>
            <a:normAutofit fontScale="92500" lnSpcReduction="10000"/>
          </a:bodyPr>
          <a:lstStyle>
            <a:lvl1pPr marL="0" indent="0">
              <a:buNone/>
              <a:defRPr sz="4000">
                <a:solidFill>
                  <a:srgbClr val="9CCB52"/>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latin typeface="GT Walsheim Bl" panose="00000900000000000000" pitchFamily="2" charset="0"/>
              </a:rPr>
              <a:t>1</a:t>
            </a:r>
            <a:endParaRPr kumimoji="0" lang="en-US" sz="4000" b="0" i="0" u="none" strike="noStrike" kern="1200" cap="none" spc="0" normalizeH="0" baseline="0" noProof="0" dirty="0">
              <a:ln>
                <a:noFill/>
              </a:ln>
              <a:solidFill>
                <a:srgbClr val="9CCB52"/>
              </a:solidFill>
              <a:effectLst/>
              <a:uLnTx/>
              <a:uFillTx/>
              <a:latin typeface="GT Walsheim Bl" panose="00000900000000000000" pitchFamily="2" charset="0"/>
              <a:ea typeface="+mn-ea"/>
              <a:cs typeface="+mn-cs"/>
            </a:endParaRPr>
          </a:p>
        </p:txBody>
      </p:sp>
      <p:sp>
        <p:nvSpPr>
          <p:cNvPr id="5" name="Text Placeholder 13"/>
          <p:cNvSpPr txBox="1">
            <a:spLocks/>
          </p:cNvSpPr>
          <p:nvPr/>
        </p:nvSpPr>
        <p:spPr>
          <a:xfrm>
            <a:off x="4191000" y="952510"/>
            <a:ext cx="2057400" cy="457200"/>
          </a:xfrm>
          <a:prstGeom prst="rect">
            <a:avLst/>
          </a:prstGeom>
        </p:spPr>
        <p:txBody>
          <a:bodyPr>
            <a:noAutofit/>
          </a:bodyPr>
          <a:lstStyle>
            <a:lvl1pPr marL="0" indent="0">
              <a:buNone/>
              <a:defRPr sz="14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chemeClr val="bg1"/>
                </a:solidFill>
                <a:effectLst/>
                <a:uLnTx/>
                <a:uFillTx/>
                <a:latin typeface="GT Walsheim Lt" panose="00000400000000000000" pitchFamily="2" charset="0"/>
                <a:ea typeface="+mn-ea"/>
                <a:cs typeface="+mn-cs"/>
              </a:rPr>
              <a:t>Foundational Accounting Basics</a:t>
            </a:r>
          </a:p>
        </p:txBody>
      </p:sp>
      <p:sp>
        <p:nvSpPr>
          <p:cNvPr id="6" name="Text Placeholder 10"/>
          <p:cNvSpPr txBox="1">
            <a:spLocks/>
          </p:cNvSpPr>
          <p:nvPr/>
        </p:nvSpPr>
        <p:spPr>
          <a:xfrm>
            <a:off x="6553200" y="419110"/>
            <a:ext cx="990600" cy="609600"/>
          </a:xfrm>
          <a:prstGeom prst="rect">
            <a:avLst/>
          </a:prstGeom>
        </p:spPr>
        <p:txBody>
          <a:bodyPr>
            <a:normAutofit fontScale="92500" lnSpcReduction="10000"/>
          </a:bodyPr>
          <a:lstStyle>
            <a:lvl1pPr marL="0" indent="0">
              <a:buNone/>
              <a:defRPr sz="4000">
                <a:solidFill>
                  <a:srgbClr val="9CCB52"/>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latin typeface="GT Walsheim Bl" panose="00000900000000000000" pitchFamily="2" charset="0"/>
              </a:rPr>
              <a:t>2</a:t>
            </a:r>
            <a:endParaRPr kumimoji="0" lang="en-US" sz="4000" b="0" i="0" u="none" strike="noStrike" kern="1200" cap="none" spc="0" normalizeH="0" baseline="0" noProof="0" dirty="0">
              <a:ln>
                <a:noFill/>
              </a:ln>
              <a:solidFill>
                <a:srgbClr val="9CCB52"/>
              </a:solidFill>
              <a:effectLst/>
              <a:uLnTx/>
              <a:uFillTx/>
              <a:latin typeface="GT Walsheim Bl" panose="00000900000000000000" pitchFamily="2" charset="0"/>
              <a:ea typeface="+mn-ea"/>
              <a:cs typeface="+mn-cs"/>
            </a:endParaRPr>
          </a:p>
        </p:txBody>
      </p:sp>
      <p:sp>
        <p:nvSpPr>
          <p:cNvPr id="7" name="Text Placeholder 13"/>
          <p:cNvSpPr txBox="1">
            <a:spLocks/>
          </p:cNvSpPr>
          <p:nvPr/>
        </p:nvSpPr>
        <p:spPr>
          <a:xfrm>
            <a:off x="6553200" y="952510"/>
            <a:ext cx="2057400" cy="457200"/>
          </a:xfrm>
          <a:prstGeom prst="rect">
            <a:avLst/>
          </a:prstGeom>
        </p:spPr>
        <p:txBody>
          <a:bodyPr>
            <a:noAutofit/>
          </a:bodyPr>
          <a:lstStyle>
            <a:lvl1pPr marL="0" indent="0">
              <a:buNone/>
              <a:defRPr sz="14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chemeClr val="bg1"/>
                </a:solidFill>
                <a:effectLst/>
                <a:uLnTx/>
                <a:uFillTx/>
                <a:latin typeface="GT Walsheim Lt" panose="00000400000000000000" pitchFamily="2" charset="0"/>
                <a:ea typeface="+mn-ea"/>
                <a:cs typeface="+mn-cs"/>
              </a:rPr>
              <a:t>Profit vs Cash</a:t>
            </a:r>
            <a:r>
              <a:rPr lang="en-US" sz="1200" dirty="0">
                <a:latin typeface="GT Walsheim Lt" panose="00000400000000000000" pitchFamily="2" charset="0"/>
              </a:rPr>
              <a:t> and t</a:t>
            </a:r>
            <a:r>
              <a:rPr kumimoji="0" lang="en-US" sz="1200" b="0" i="0" u="none" strike="noStrike" kern="1200" cap="none" spc="0" normalizeH="0" baseline="0" noProof="0" dirty="0">
                <a:ln>
                  <a:noFill/>
                </a:ln>
                <a:solidFill>
                  <a:schemeClr val="bg1"/>
                </a:solidFill>
                <a:effectLst/>
                <a:uLnTx/>
                <a:uFillTx/>
                <a:latin typeface="GT Walsheim Lt" panose="00000400000000000000" pitchFamily="2" charset="0"/>
                <a:ea typeface="+mn-ea"/>
                <a:cs typeface="+mn-cs"/>
              </a:rPr>
              <a:t>he ‘S’ Curves of Cash Flow</a:t>
            </a:r>
          </a:p>
        </p:txBody>
      </p:sp>
      <p:sp>
        <p:nvSpPr>
          <p:cNvPr id="9" name="Text Placeholder 10"/>
          <p:cNvSpPr txBox="1">
            <a:spLocks/>
          </p:cNvSpPr>
          <p:nvPr/>
        </p:nvSpPr>
        <p:spPr>
          <a:xfrm>
            <a:off x="4191000" y="1562110"/>
            <a:ext cx="990600" cy="609600"/>
          </a:xfrm>
          <a:prstGeom prst="rect">
            <a:avLst/>
          </a:prstGeom>
        </p:spPr>
        <p:txBody>
          <a:bodyPr>
            <a:normAutofit fontScale="92500" lnSpcReduction="10000"/>
          </a:bodyPr>
          <a:lstStyle>
            <a:lvl1pPr marL="0" indent="0">
              <a:buNone/>
              <a:defRPr sz="4000">
                <a:solidFill>
                  <a:srgbClr val="9CCB52"/>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a:ln>
                  <a:noFill/>
                </a:ln>
                <a:solidFill>
                  <a:srgbClr val="9CCB52"/>
                </a:solidFill>
                <a:effectLst/>
                <a:uLnTx/>
                <a:uFillTx/>
                <a:latin typeface="GT Walsheim Bl" panose="00000900000000000000" pitchFamily="2" charset="0"/>
                <a:ea typeface="+mn-ea"/>
                <a:cs typeface="+mn-cs"/>
              </a:rPr>
              <a:t>3</a:t>
            </a:r>
          </a:p>
        </p:txBody>
      </p:sp>
      <p:sp>
        <p:nvSpPr>
          <p:cNvPr id="10" name="Text Placeholder 13"/>
          <p:cNvSpPr txBox="1">
            <a:spLocks/>
          </p:cNvSpPr>
          <p:nvPr/>
        </p:nvSpPr>
        <p:spPr>
          <a:xfrm>
            <a:off x="4191000" y="2095510"/>
            <a:ext cx="2209800" cy="457200"/>
          </a:xfrm>
          <a:prstGeom prst="rect">
            <a:avLst/>
          </a:prstGeom>
        </p:spPr>
        <p:txBody>
          <a:bodyPr>
            <a:noAutofit/>
          </a:bodyPr>
          <a:lstStyle>
            <a:lvl1pPr marL="0" indent="0">
              <a:buNone/>
              <a:defRPr sz="14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chemeClr val="bg1"/>
                </a:solidFill>
                <a:effectLst/>
                <a:uLnTx/>
                <a:uFillTx/>
                <a:latin typeface="GT Walsheim Lt" panose="00000400000000000000" pitchFamily="2" charset="0"/>
                <a:ea typeface="+mn-ea"/>
                <a:cs typeface="+mn-cs"/>
              </a:rPr>
              <a:t>Understanding Your Working Capital</a:t>
            </a:r>
          </a:p>
        </p:txBody>
      </p:sp>
      <p:sp>
        <p:nvSpPr>
          <p:cNvPr id="11" name="Text Placeholder 10"/>
          <p:cNvSpPr txBox="1">
            <a:spLocks/>
          </p:cNvSpPr>
          <p:nvPr/>
        </p:nvSpPr>
        <p:spPr>
          <a:xfrm>
            <a:off x="6553200" y="1562110"/>
            <a:ext cx="990600" cy="609600"/>
          </a:xfrm>
          <a:prstGeom prst="rect">
            <a:avLst/>
          </a:prstGeom>
        </p:spPr>
        <p:txBody>
          <a:bodyPr>
            <a:normAutofit fontScale="92500" lnSpcReduction="10000"/>
          </a:bodyPr>
          <a:lstStyle>
            <a:lvl1pPr marL="0" indent="0">
              <a:buNone/>
              <a:defRPr sz="4000">
                <a:solidFill>
                  <a:srgbClr val="9CCB52"/>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latin typeface="GT Walsheim Bl" panose="00000900000000000000" pitchFamily="2" charset="0"/>
              </a:rPr>
              <a:t>4</a:t>
            </a:r>
            <a:endParaRPr kumimoji="0" lang="en-US" sz="4000" b="0" i="0" u="none" strike="noStrike" kern="1200" cap="none" spc="0" normalizeH="0" baseline="0" noProof="0" dirty="0">
              <a:ln>
                <a:noFill/>
              </a:ln>
              <a:solidFill>
                <a:srgbClr val="9CCB52"/>
              </a:solidFill>
              <a:effectLst/>
              <a:uLnTx/>
              <a:uFillTx/>
              <a:latin typeface="GT Walsheim Bl" panose="00000900000000000000" pitchFamily="2" charset="0"/>
              <a:ea typeface="+mn-ea"/>
              <a:cs typeface="+mn-cs"/>
            </a:endParaRPr>
          </a:p>
        </p:txBody>
      </p:sp>
      <p:sp>
        <p:nvSpPr>
          <p:cNvPr id="12" name="Text Placeholder 13"/>
          <p:cNvSpPr txBox="1">
            <a:spLocks/>
          </p:cNvSpPr>
          <p:nvPr/>
        </p:nvSpPr>
        <p:spPr>
          <a:xfrm>
            <a:off x="6553200" y="2095510"/>
            <a:ext cx="2057400" cy="457200"/>
          </a:xfrm>
          <a:prstGeom prst="rect">
            <a:avLst/>
          </a:prstGeom>
        </p:spPr>
        <p:txBody>
          <a:bodyPr>
            <a:noAutofit/>
          </a:bodyPr>
          <a:lstStyle>
            <a:lvl1pPr marL="0" indent="0">
              <a:buNone/>
              <a:defRPr sz="14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chemeClr val="bg1"/>
                </a:solidFill>
                <a:effectLst/>
                <a:uLnTx/>
                <a:uFillTx/>
                <a:latin typeface="GT Walsheim Lt" panose="00000400000000000000" pitchFamily="2" charset="0"/>
                <a:ea typeface="+mn-ea"/>
                <a:cs typeface="+mn-cs"/>
              </a:rPr>
              <a:t>Preparing for Outside </a:t>
            </a:r>
            <a:r>
              <a:rPr lang="en-US" sz="1200" dirty="0">
                <a:latin typeface="GT Walsheim Lt" panose="00000400000000000000" pitchFamily="2" charset="0"/>
              </a:rPr>
              <a:t>E</a:t>
            </a:r>
            <a:r>
              <a:rPr kumimoji="0" lang="en-US" sz="1200" b="0" i="0" u="none" strike="noStrike" kern="1200" cap="none" spc="0" normalizeH="0" baseline="0" noProof="0" dirty="0">
                <a:ln>
                  <a:noFill/>
                </a:ln>
                <a:solidFill>
                  <a:schemeClr val="bg1"/>
                </a:solidFill>
                <a:effectLst/>
                <a:uLnTx/>
                <a:uFillTx/>
                <a:latin typeface="GT Walsheim Lt" panose="00000400000000000000" pitchFamily="2" charset="0"/>
                <a:ea typeface="+mn-ea"/>
                <a:cs typeface="+mn-cs"/>
              </a:rPr>
              <a:t>yes on Your </a:t>
            </a:r>
            <a:r>
              <a:rPr lang="en-US" sz="1200" dirty="0">
                <a:latin typeface="GT Walsheim Lt" panose="00000400000000000000" pitchFamily="2" charset="0"/>
              </a:rPr>
              <a:t>F</a:t>
            </a:r>
            <a:r>
              <a:rPr kumimoji="0" lang="en-US" sz="1200" b="0" i="0" u="none" strike="noStrike" kern="1200" cap="none" spc="0" normalizeH="0" baseline="0" noProof="0" dirty="0" err="1">
                <a:ln>
                  <a:noFill/>
                </a:ln>
                <a:solidFill>
                  <a:schemeClr val="bg1"/>
                </a:solidFill>
                <a:effectLst/>
                <a:uLnTx/>
                <a:uFillTx/>
                <a:latin typeface="GT Walsheim Lt" panose="00000400000000000000" pitchFamily="2" charset="0"/>
                <a:ea typeface="+mn-ea"/>
                <a:cs typeface="+mn-cs"/>
              </a:rPr>
              <a:t>inancials</a:t>
            </a:r>
            <a:endParaRPr kumimoji="0" lang="en-US" sz="1200" b="0" i="0" u="none" strike="noStrike" kern="1200" cap="none" spc="0" normalizeH="0" baseline="0" noProof="0" dirty="0">
              <a:ln>
                <a:noFill/>
              </a:ln>
              <a:solidFill>
                <a:schemeClr val="bg1"/>
              </a:solidFill>
              <a:effectLst/>
              <a:uLnTx/>
              <a:uFillTx/>
              <a:latin typeface="GT Walsheim Lt" panose="00000400000000000000" pitchFamily="2" charset="0"/>
              <a:ea typeface="+mn-ea"/>
              <a:cs typeface="+mn-cs"/>
            </a:endParaRPr>
          </a:p>
        </p:txBody>
      </p:sp>
      <p:sp>
        <p:nvSpPr>
          <p:cNvPr id="14" name="Text Placeholder 10"/>
          <p:cNvSpPr txBox="1">
            <a:spLocks/>
          </p:cNvSpPr>
          <p:nvPr/>
        </p:nvSpPr>
        <p:spPr>
          <a:xfrm>
            <a:off x="4191000" y="2781310"/>
            <a:ext cx="990600" cy="609600"/>
          </a:xfrm>
          <a:prstGeom prst="rect">
            <a:avLst/>
          </a:prstGeom>
        </p:spPr>
        <p:txBody>
          <a:bodyPr>
            <a:normAutofit fontScale="92500" lnSpcReduction="10000"/>
          </a:bodyPr>
          <a:lstStyle>
            <a:lvl1pPr marL="0" indent="0">
              <a:buNone/>
              <a:defRPr sz="4000">
                <a:solidFill>
                  <a:srgbClr val="9CCB52"/>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a:ln>
                  <a:noFill/>
                </a:ln>
                <a:solidFill>
                  <a:srgbClr val="9CCB52"/>
                </a:solidFill>
                <a:effectLst/>
                <a:uLnTx/>
                <a:uFillTx/>
                <a:latin typeface="GT Walsheim Bl" panose="00000900000000000000" pitchFamily="2" charset="0"/>
                <a:ea typeface="+mn-ea"/>
                <a:cs typeface="+mn-cs"/>
              </a:rPr>
              <a:t>5</a:t>
            </a:r>
          </a:p>
        </p:txBody>
      </p:sp>
      <p:sp>
        <p:nvSpPr>
          <p:cNvPr id="15" name="Text Placeholder 13"/>
          <p:cNvSpPr txBox="1">
            <a:spLocks/>
          </p:cNvSpPr>
          <p:nvPr/>
        </p:nvSpPr>
        <p:spPr>
          <a:xfrm>
            <a:off x="4191000" y="3314710"/>
            <a:ext cx="2057400" cy="457200"/>
          </a:xfrm>
          <a:prstGeom prst="rect">
            <a:avLst/>
          </a:prstGeom>
        </p:spPr>
        <p:txBody>
          <a:bodyPr>
            <a:noAutofit/>
          </a:bodyPr>
          <a:lstStyle>
            <a:lvl1pPr marL="0" indent="0">
              <a:buNone/>
              <a:defRPr sz="14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chemeClr val="bg1"/>
                </a:solidFill>
                <a:effectLst/>
                <a:uLnTx/>
                <a:uFillTx/>
                <a:latin typeface="GT Walsheim Lt" panose="00000400000000000000" pitchFamily="2" charset="0"/>
                <a:ea typeface="+mn-ea"/>
                <a:cs typeface="+mn-cs"/>
              </a:rPr>
              <a:t>Public Works, Industry, and State Requirements</a:t>
            </a:r>
          </a:p>
        </p:txBody>
      </p:sp>
      <p:sp>
        <p:nvSpPr>
          <p:cNvPr id="16" name="Text Placeholder 10"/>
          <p:cNvSpPr txBox="1">
            <a:spLocks/>
          </p:cNvSpPr>
          <p:nvPr/>
        </p:nvSpPr>
        <p:spPr>
          <a:xfrm>
            <a:off x="6553200" y="2781310"/>
            <a:ext cx="990600" cy="609600"/>
          </a:xfrm>
          <a:prstGeom prst="rect">
            <a:avLst/>
          </a:prstGeom>
        </p:spPr>
        <p:txBody>
          <a:bodyPr>
            <a:normAutofit fontScale="92500" lnSpcReduction="10000"/>
          </a:bodyPr>
          <a:lstStyle>
            <a:lvl1pPr marL="0" indent="0">
              <a:buNone/>
              <a:defRPr sz="4000">
                <a:solidFill>
                  <a:srgbClr val="9CCB52"/>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latin typeface="GT Walsheim Bl" panose="00000900000000000000" pitchFamily="2" charset="0"/>
              </a:rPr>
              <a:t>6</a:t>
            </a:r>
            <a:endParaRPr kumimoji="0" lang="en-US" sz="4000" b="0" i="0" u="none" strike="noStrike" kern="1200" cap="none" spc="0" normalizeH="0" baseline="0" noProof="0" dirty="0">
              <a:ln>
                <a:noFill/>
              </a:ln>
              <a:solidFill>
                <a:srgbClr val="9CCB52"/>
              </a:solidFill>
              <a:effectLst/>
              <a:uLnTx/>
              <a:uFillTx/>
              <a:latin typeface="GT Walsheim Bl" panose="00000900000000000000" pitchFamily="2" charset="0"/>
              <a:ea typeface="+mn-ea"/>
              <a:cs typeface="+mn-cs"/>
            </a:endParaRPr>
          </a:p>
        </p:txBody>
      </p:sp>
      <p:sp>
        <p:nvSpPr>
          <p:cNvPr id="17" name="Text Placeholder 13"/>
          <p:cNvSpPr txBox="1">
            <a:spLocks/>
          </p:cNvSpPr>
          <p:nvPr/>
        </p:nvSpPr>
        <p:spPr>
          <a:xfrm>
            <a:off x="6553200" y="3314709"/>
            <a:ext cx="2324098" cy="609591"/>
          </a:xfrm>
          <a:prstGeom prst="rect">
            <a:avLst/>
          </a:prstGeom>
        </p:spPr>
        <p:txBody>
          <a:bodyPr>
            <a:noAutofit/>
          </a:bodyPr>
          <a:lstStyle>
            <a:lvl1pPr marL="0" indent="0">
              <a:buNone/>
              <a:defRPr sz="14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chemeClr val="bg1"/>
                </a:solidFill>
                <a:effectLst/>
                <a:uLnTx/>
                <a:uFillTx/>
                <a:latin typeface="GT Walsheim Lt" panose="00000400000000000000" pitchFamily="2" charset="0"/>
                <a:ea typeface="+mn-ea"/>
                <a:cs typeface="+mn-cs"/>
              </a:rPr>
              <a:t>Considerations for Accurate Estimating and Bidding </a:t>
            </a:r>
          </a:p>
        </p:txBody>
      </p:sp>
      <p:cxnSp>
        <p:nvCxnSpPr>
          <p:cNvPr id="21" name="Straight Connector 20"/>
          <p:cNvCxnSpPr/>
          <p:nvPr/>
        </p:nvCxnSpPr>
        <p:spPr>
          <a:xfrm>
            <a:off x="4191000" y="95251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91000" y="209551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91000" y="331471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53200" y="95251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53200" y="209551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53200" y="331471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sp>
        <p:nvSpPr>
          <p:cNvPr id="28" name="Text Placeholder 10">
            <a:extLst>
              <a:ext uri="{FF2B5EF4-FFF2-40B4-BE49-F238E27FC236}">
                <a16:creationId xmlns:a16="http://schemas.microsoft.com/office/drawing/2014/main" id="{40DE4BD9-CA9D-C602-4808-7499075122F2}"/>
              </a:ext>
            </a:extLst>
          </p:cNvPr>
          <p:cNvSpPr txBox="1">
            <a:spLocks/>
          </p:cNvSpPr>
          <p:nvPr/>
        </p:nvSpPr>
        <p:spPr>
          <a:xfrm>
            <a:off x="4191000" y="4000510"/>
            <a:ext cx="990600" cy="609600"/>
          </a:xfrm>
          <a:prstGeom prst="rect">
            <a:avLst/>
          </a:prstGeom>
        </p:spPr>
        <p:txBody>
          <a:bodyPr>
            <a:normAutofit fontScale="92500" lnSpcReduction="10000"/>
          </a:bodyPr>
          <a:lstStyle>
            <a:lvl1pPr marL="0" indent="0">
              <a:buNone/>
              <a:defRPr sz="4000">
                <a:solidFill>
                  <a:srgbClr val="9CCB52"/>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a:ln>
                  <a:noFill/>
                </a:ln>
                <a:solidFill>
                  <a:srgbClr val="9CCB52"/>
                </a:solidFill>
                <a:effectLst/>
                <a:uLnTx/>
                <a:uFillTx/>
                <a:latin typeface="GT Walsheim Bl" panose="00000900000000000000" pitchFamily="2" charset="0"/>
                <a:ea typeface="+mn-ea"/>
                <a:cs typeface="+mn-cs"/>
              </a:rPr>
              <a:t>7</a:t>
            </a:r>
          </a:p>
        </p:txBody>
      </p:sp>
      <p:sp>
        <p:nvSpPr>
          <p:cNvPr id="29" name="Text Placeholder 13">
            <a:extLst>
              <a:ext uri="{FF2B5EF4-FFF2-40B4-BE49-F238E27FC236}">
                <a16:creationId xmlns:a16="http://schemas.microsoft.com/office/drawing/2014/main" id="{BD734B1D-632B-E417-7DE9-1F081C980E25}"/>
              </a:ext>
            </a:extLst>
          </p:cNvPr>
          <p:cNvSpPr txBox="1">
            <a:spLocks/>
          </p:cNvSpPr>
          <p:nvPr/>
        </p:nvSpPr>
        <p:spPr>
          <a:xfrm>
            <a:off x="4191000" y="4533909"/>
            <a:ext cx="2209800" cy="533389"/>
          </a:xfrm>
          <a:prstGeom prst="rect">
            <a:avLst/>
          </a:prstGeom>
        </p:spPr>
        <p:txBody>
          <a:bodyPr>
            <a:noAutofit/>
          </a:bodyPr>
          <a:lstStyle>
            <a:lvl1pPr marL="0" indent="0">
              <a:buNone/>
              <a:defRPr sz="14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chemeClr val="bg1"/>
                </a:solidFill>
                <a:effectLst/>
                <a:uLnTx/>
                <a:uFillTx/>
                <a:latin typeface="GT Walsheim Lt" panose="00000400000000000000" pitchFamily="2" charset="0"/>
                <a:ea typeface="+mn-ea"/>
                <a:cs typeface="+mn-cs"/>
              </a:rPr>
              <a:t>Monitoring Financial </a:t>
            </a:r>
            <a:r>
              <a:rPr lang="en-US" sz="1200" dirty="0">
                <a:latin typeface="GT Walsheim Lt" panose="00000400000000000000" pitchFamily="2" charset="0"/>
              </a:rPr>
              <a:t>R</a:t>
            </a:r>
            <a:r>
              <a:rPr kumimoji="0" lang="en-US" sz="1200" b="0" i="0" u="none" strike="noStrike" kern="1200" cap="none" spc="0" normalizeH="0" baseline="0" noProof="0" dirty="0" err="1">
                <a:ln>
                  <a:noFill/>
                </a:ln>
                <a:solidFill>
                  <a:schemeClr val="bg1"/>
                </a:solidFill>
                <a:effectLst/>
                <a:uLnTx/>
                <a:uFillTx/>
                <a:latin typeface="GT Walsheim Lt" panose="00000400000000000000" pitchFamily="2" charset="0"/>
                <a:ea typeface="+mn-ea"/>
                <a:cs typeface="+mn-cs"/>
              </a:rPr>
              <a:t>esults</a:t>
            </a:r>
            <a:r>
              <a:rPr kumimoji="0" lang="en-US" sz="1200" b="0" i="0" u="none" strike="noStrike" kern="1200" cap="none" spc="0" normalizeH="0" baseline="0" noProof="0" dirty="0">
                <a:ln>
                  <a:noFill/>
                </a:ln>
                <a:solidFill>
                  <a:schemeClr val="bg1"/>
                </a:solidFill>
                <a:effectLst/>
                <a:uLnTx/>
                <a:uFillTx/>
                <a:latin typeface="GT Walsheim Lt" panose="00000400000000000000" pitchFamily="2" charset="0"/>
                <a:ea typeface="+mn-ea"/>
                <a:cs typeface="+mn-cs"/>
              </a:rPr>
              <a:t> </a:t>
            </a:r>
          </a:p>
        </p:txBody>
      </p:sp>
      <p:sp>
        <p:nvSpPr>
          <p:cNvPr id="30" name="Text Placeholder 10">
            <a:extLst>
              <a:ext uri="{FF2B5EF4-FFF2-40B4-BE49-F238E27FC236}">
                <a16:creationId xmlns:a16="http://schemas.microsoft.com/office/drawing/2014/main" id="{1C7A86A4-56E2-A6E7-8BB1-1E28D742BED1}"/>
              </a:ext>
            </a:extLst>
          </p:cNvPr>
          <p:cNvSpPr txBox="1">
            <a:spLocks/>
          </p:cNvSpPr>
          <p:nvPr/>
        </p:nvSpPr>
        <p:spPr>
          <a:xfrm>
            <a:off x="6553200" y="4000510"/>
            <a:ext cx="990600" cy="609600"/>
          </a:xfrm>
          <a:prstGeom prst="rect">
            <a:avLst/>
          </a:prstGeom>
        </p:spPr>
        <p:txBody>
          <a:bodyPr>
            <a:normAutofit fontScale="92500" lnSpcReduction="10000"/>
          </a:bodyPr>
          <a:lstStyle>
            <a:lvl1pPr marL="0" indent="0">
              <a:buNone/>
              <a:defRPr sz="4000">
                <a:solidFill>
                  <a:srgbClr val="9CCB52"/>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latin typeface="GT Walsheim Bl" panose="00000900000000000000" pitchFamily="2" charset="0"/>
              </a:rPr>
              <a:t>8</a:t>
            </a:r>
            <a:endParaRPr kumimoji="0" lang="en-US" sz="4000" b="0" i="0" u="none" strike="noStrike" kern="1200" cap="none" spc="0" normalizeH="0" baseline="0" noProof="0" dirty="0">
              <a:ln>
                <a:noFill/>
              </a:ln>
              <a:solidFill>
                <a:srgbClr val="9CCB52"/>
              </a:solidFill>
              <a:effectLst/>
              <a:uLnTx/>
              <a:uFillTx/>
              <a:latin typeface="GT Walsheim Bl" panose="00000900000000000000" pitchFamily="2" charset="0"/>
              <a:ea typeface="+mn-ea"/>
              <a:cs typeface="+mn-cs"/>
            </a:endParaRPr>
          </a:p>
        </p:txBody>
      </p:sp>
      <p:sp>
        <p:nvSpPr>
          <p:cNvPr id="31" name="Text Placeholder 13">
            <a:extLst>
              <a:ext uri="{FF2B5EF4-FFF2-40B4-BE49-F238E27FC236}">
                <a16:creationId xmlns:a16="http://schemas.microsoft.com/office/drawing/2014/main" id="{FB7C353C-BD87-1734-9A10-C3882188839E}"/>
              </a:ext>
            </a:extLst>
          </p:cNvPr>
          <p:cNvSpPr txBox="1">
            <a:spLocks/>
          </p:cNvSpPr>
          <p:nvPr/>
        </p:nvSpPr>
        <p:spPr>
          <a:xfrm>
            <a:off x="6553200" y="4533909"/>
            <a:ext cx="2324098" cy="609591"/>
          </a:xfrm>
          <a:prstGeom prst="rect">
            <a:avLst/>
          </a:prstGeom>
        </p:spPr>
        <p:txBody>
          <a:bodyPr>
            <a:noAutofit/>
          </a:bodyPr>
          <a:lstStyle>
            <a:lvl1pPr marL="0" indent="0">
              <a:buNone/>
              <a:defRPr sz="14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chemeClr val="bg1"/>
                </a:solidFill>
                <a:effectLst/>
                <a:uLnTx/>
                <a:uFillTx/>
                <a:latin typeface="GT Walsheim Lt" panose="00000400000000000000" pitchFamily="2" charset="0"/>
                <a:ea typeface="+mn-ea"/>
                <a:cs typeface="+mn-cs"/>
              </a:rPr>
              <a:t>Building Your Advisory Team </a:t>
            </a:r>
          </a:p>
        </p:txBody>
      </p:sp>
      <p:cxnSp>
        <p:nvCxnSpPr>
          <p:cNvPr id="32" name="Straight Connector 31">
            <a:extLst>
              <a:ext uri="{FF2B5EF4-FFF2-40B4-BE49-F238E27FC236}">
                <a16:creationId xmlns:a16="http://schemas.microsoft.com/office/drawing/2014/main" id="{0EC751F1-B0F8-4BF5-F3C1-E99DAFB87867}"/>
              </a:ext>
            </a:extLst>
          </p:cNvPr>
          <p:cNvCxnSpPr/>
          <p:nvPr/>
        </p:nvCxnSpPr>
        <p:spPr>
          <a:xfrm>
            <a:off x="4191000" y="453391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CB80B9B-8ADD-1A67-6E03-BDB377150625}"/>
              </a:ext>
            </a:extLst>
          </p:cNvPr>
          <p:cNvCxnSpPr/>
          <p:nvPr/>
        </p:nvCxnSpPr>
        <p:spPr>
          <a:xfrm>
            <a:off x="6553200" y="4533910"/>
            <a:ext cx="2057400" cy="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1664599-E60A-8413-96A2-D0C7F6681C2C}"/>
              </a:ext>
            </a:extLst>
          </p:cNvPr>
          <p:cNvSpPr>
            <a:spLocks noGrp="1"/>
          </p:cNvSpPr>
          <p:nvPr>
            <p:ph type="subTitle" idx="1"/>
          </p:nvPr>
        </p:nvSpPr>
        <p:spPr>
          <a:xfrm>
            <a:off x="4267200" y="266700"/>
            <a:ext cx="3962400" cy="228600"/>
          </a:xfrm>
        </p:spPr>
        <p:txBody>
          <a:bodyPr/>
          <a:lstStyle/>
          <a:p>
            <a:r>
              <a:rPr lang="en-US" dirty="0"/>
              <a:t>ACCOUNTING PRINCIPLES: PREPARING FOR GOVERNMENT CONTRACTING</a:t>
            </a:r>
          </a:p>
          <a:p>
            <a:endParaRPr lang="en-US" dirty="0"/>
          </a:p>
          <a:p>
            <a:endParaRPr lang="en-US" dirty="0"/>
          </a:p>
          <a:p>
            <a:endParaRPr lang="en-US" dirty="0"/>
          </a:p>
          <a:p>
            <a:endParaRPr lang="en-US" dirty="0"/>
          </a:p>
          <a:p>
            <a:endParaRPr lang="en-US" dirty="0"/>
          </a:p>
          <a:p>
            <a:endParaRPr lang="en-US" dirty="0"/>
          </a:p>
        </p:txBody>
      </p:sp>
      <p:sp>
        <p:nvSpPr>
          <p:cNvPr id="2" name="Text Placeholder 1"/>
          <p:cNvSpPr>
            <a:spLocks noGrp="1"/>
          </p:cNvSpPr>
          <p:nvPr>
            <p:ph type="body" sz="quarter" idx="10"/>
          </p:nvPr>
        </p:nvSpPr>
        <p:spPr>
          <a:xfrm>
            <a:off x="4343400" y="742950"/>
            <a:ext cx="3505200" cy="838200"/>
          </a:xfrm>
          <a:prstGeom prst="rect">
            <a:avLst/>
          </a:prstGeom>
          <a:noFill/>
          <a:ln w="0" cmpd="sng">
            <a:noFill/>
            <a:prstDash val="solid"/>
          </a:ln>
        </p:spPr>
        <p:txBody>
          <a:bodyPr vert="horz" lIns="0" tIns="14288" rIns="0" bIns="0" rtlCol="0" anchor="t">
            <a:normAutofit fontScale="95000"/>
          </a:bodyPr>
          <a:lstStyle/>
          <a:p>
            <a:r>
              <a:rPr lang="en-US" sz="2700" b="1" spc="53" dirty="0">
                <a:solidFill>
                  <a:srgbClr val="000000"/>
                </a:solidFill>
              </a:rPr>
              <a:t>Resources</a:t>
            </a:r>
          </a:p>
        </p:txBody>
      </p:sp>
      <p:sp>
        <p:nvSpPr>
          <p:cNvPr id="3" name="Text Placeholder 2"/>
          <p:cNvSpPr>
            <a:spLocks noGrp="1"/>
          </p:cNvSpPr>
          <p:nvPr>
            <p:ph type="body" sz="quarter" idx="11"/>
          </p:nvPr>
        </p:nvSpPr>
        <p:spPr>
          <a:xfrm>
            <a:off x="4343400" y="1428750"/>
            <a:ext cx="4572000" cy="1600200"/>
          </a:xfrm>
          <a:prstGeom prst="rect">
            <a:avLst/>
          </a:prstGeom>
          <a:noFill/>
          <a:ln w="0" cmpd="sng">
            <a:noFill/>
            <a:prstDash val="solid"/>
          </a:ln>
        </p:spPr>
        <p:txBody>
          <a:bodyPr vert="horz" lIns="0" tIns="1905" rIns="0" bIns="0" rtlCol="0" anchor="t">
            <a:noAutofit/>
          </a:bodyPr>
          <a:lstStyle/>
          <a:p>
            <a:pPr marL="274320" marR="102870" indent="-274320">
              <a:lnSpc>
                <a:spcPts val="2025"/>
              </a:lnSpc>
              <a:spcBef>
                <a:spcPts val="0"/>
              </a:spcBef>
              <a:spcAft>
                <a:spcPts val="600"/>
              </a:spcAft>
              <a:buClr>
                <a:srgbClr val="9CCB52"/>
              </a:buClr>
              <a:buFont typeface="Symbol"/>
              <a:buChar char="·"/>
            </a:pPr>
            <a:r>
              <a:rPr lang="en-US" sz="1200" dirty="0">
                <a:hlinkClick r:id="rId2"/>
              </a:rPr>
              <a:t>American Public Works Association (APWA)</a:t>
            </a:r>
            <a:endParaRPr lang="en-US" sz="1200" dirty="0"/>
          </a:p>
          <a:p>
            <a:pPr marL="274320" marR="102870" indent="-274320">
              <a:lnSpc>
                <a:spcPts val="2025"/>
              </a:lnSpc>
              <a:spcBef>
                <a:spcPts val="0"/>
              </a:spcBef>
              <a:spcAft>
                <a:spcPts val="600"/>
              </a:spcAft>
              <a:buClr>
                <a:srgbClr val="9CCB52"/>
              </a:buClr>
              <a:buFont typeface="Symbol"/>
              <a:buChar char="·"/>
            </a:pPr>
            <a:r>
              <a:rPr lang="en-US" sz="1200" dirty="0">
                <a:hlinkClick r:id="rId3"/>
              </a:rPr>
              <a:t>Master Builders Association (MBA)</a:t>
            </a:r>
            <a:endParaRPr lang="en-US" sz="1200" dirty="0"/>
          </a:p>
          <a:p>
            <a:pPr marR="102870">
              <a:lnSpc>
                <a:spcPts val="2025"/>
              </a:lnSpc>
              <a:spcBef>
                <a:spcPts val="0"/>
              </a:spcBef>
              <a:spcAft>
                <a:spcPts val="600"/>
              </a:spcAft>
              <a:buClr>
                <a:srgbClr val="9CCB52"/>
              </a:buClr>
            </a:pPr>
            <a:endParaRPr lang="en-US" sz="1200" dirty="0"/>
          </a:p>
        </p:txBody>
      </p:sp>
      <p:pic>
        <p:nvPicPr>
          <p:cNvPr id="8" name="Picture Placeholder 7" descr="A person covering her face with a stack of papers&#10;&#10;Description automatically generated">
            <a:extLst>
              <a:ext uri="{FF2B5EF4-FFF2-40B4-BE49-F238E27FC236}">
                <a16:creationId xmlns:a16="http://schemas.microsoft.com/office/drawing/2014/main" id="{F9F97665-8DA1-0DC5-8774-27E4FF821841}"/>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9844" r="41922"/>
          <a:stretch/>
        </p:blipFill>
        <p:spPr>
          <a:xfrm>
            <a:off x="0" y="57150"/>
            <a:ext cx="3733800" cy="5086350"/>
          </a:xfrm>
        </p:spPr>
      </p:pic>
      <p:sp>
        <p:nvSpPr>
          <p:cNvPr id="6" name="Rectangle 5">
            <a:extLst>
              <a:ext uri="{FF2B5EF4-FFF2-40B4-BE49-F238E27FC236}">
                <a16:creationId xmlns:a16="http://schemas.microsoft.com/office/drawing/2014/main" id="{B6186112-C96E-2236-975A-EB5831B3AC09}"/>
              </a:ext>
            </a:extLst>
          </p:cNvPr>
          <p:cNvSpPr/>
          <p:nvPr/>
        </p:nvSpPr>
        <p:spPr>
          <a:xfrm>
            <a:off x="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
        <p:nvSpPr>
          <p:cNvPr id="12" name="TextBox 11">
            <a:extLst>
              <a:ext uri="{FF2B5EF4-FFF2-40B4-BE49-F238E27FC236}">
                <a16:creationId xmlns:a16="http://schemas.microsoft.com/office/drawing/2014/main" id="{3F7F611F-EA34-2948-4A05-5C6FFAE2065B}"/>
              </a:ext>
            </a:extLst>
          </p:cNvPr>
          <p:cNvSpPr txBox="1"/>
          <p:nvPr/>
        </p:nvSpPr>
        <p:spPr>
          <a:xfrm>
            <a:off x="4267200" y="2200005"/>
            <a:ext cx="4572000" cy="1657890"/>
          </a:xfrm>
          <a:prstGeom prst="rect">
            <a:avLst/>
          </a:prstGeom>
          <a:noFill/>
        </p:spPr>
        <p:txBody>
          <a:bodyPr wrap="square">
            <a:spAutoFit/>
          </a:bodyPr>
          <a:lstStyle/>
          <a:p>
            <a:pPr marR="102870">
              <a:lnSpc>
                <a:spcPts val="2025"/>
              </a:lnSpc>
              <a:spcAft>
                <a:spcPts val="600"/>
              </a:spcAft>
              <a:buClr>
                <a:srgbClr val="9CCB52"/>
              </a:buClr>
            </a:pPr>
            <a:r>
              <a:rPr lang="en-US" sz="1200" dirty="0">
                <a:solidFill>
                  <a:srgbClr val="212121"/>
                </a:solidFill>
                <a:latin typeface="GT Walsheim Bl" panose="00000900000000000000" pitchFamily="2" charset="0"/>
              </a:rPr>
              <a:t>Trade Associations </a:t>
            </a:r>
          </a:p>
          <a:p>
            <a:pPr marL="274320" marR="102870" indent="-274320">
              <a:lnSpc>
                <a:spcPts val="2025"/>
              </a:lnSpc>
              <a:spcAft>
                <a:spcPts val="600"/>
              </a:spcAft>
              <a:buClr>
                <a:srgbClr val="9CCB52"/>
              </a:buClr>
              <a:buFont typeface="Symbol"/>
              <a:buChar char="·"/>
            </a:pPr>
            <a:r>
              <a:rPr lang="en-US" sz="1200" dirty="0">
                <a:solidFill>
                  <a:srgbClr val="212121"/>
                </a:solidFill>
                <a:latin typeface="GT Walsheim Lt" panose="00000400000000000000" pitchFamily="2" charset="0"/>
                <a:hlinkClick r:id="rId5"/>
              </a:rPr>
              <a:t>Associated Builders and Contractors (ABC) </a:t>
            </a:r>
            <a:endParaRPr lang="en-US" sz="1200" dirty="0">
              <a:solidFill>
                <a:srgbClr val="212121"/>
              </a:solidFill>
              <a:latin typeface="GT Walsheim Lt" panose="00000400000000000000" pitchFamily="2" charset="0"/>
            </a:endParaRPr>
          </a:p>
          <a:p>
            <a:pPr marL="274320" marR="102870" indent="-274320">
              <a:lnSpc>
                <a:spcPts val="2025"/>
              </a:lnSpc>
              <a:spcAft>
                <a:spcPts val="600"/>
              </a:spcAft>
              <a:buClr>
                <a:srgbClr val="9CCB52"/>
              </a:buClr>
              <a:buFont typeface="Symbol"/>
              <a:buChar char="·"/>
            </a:pPr>
            <a:r>
              <a:rPr lang="en-US" sz="1200" dirty="0">
                <a:solidFill>
                  <a:srgbClr val="212121"/>
                </a:solidFill>
                <a:latin typeface="GT Walsheim Lt" panose="00000400000000000000" pitchFamily="2" charset="0"/>
                <a:hlinkClick r:id="rId6"/>
              </a:rPr>
              <a:t>Associated General Contractors (AGC) </a:t>
            </a:r>
            <a:endParaRPr lang="en-US" sz="1200" dirty="0">
              <a:solidFill>
                <a:srgbClr val="212121"/>
              </a:solidFill>
              <a:latin typeface="GT Walsheim Lt" panose="00000400000000000000" pitchFamily="2" charset="0"/>
            </a:endParaRPr>
          </a:p>
          <a:p>
            <a:pPr marL="274320" marR="102870" indent="-274320">
              <a:lnSpc>
                <a:spcPts val="2025"/>
              </a:lnSpc>
              <a:spcAft>
                <a:spcPts val="600"/>
              </a:spcAft>
              <a:buClr>
                <a:srgbClr val="9CCB52"/>
              </a:buClr>
              <a:buFont typeface="Symbol"/>
              <a:buChar char="·"/>
            </a:pPr>
            <a:r>
              <a:rPr lang="en-US" sz="1200" dirty="0">
                <a:solidFill>
                  <a:srgbClr val="212121"/>
                </a:solidFill>
                <a:latin typeface="GT Walsheim Lt" panose="00000400000000000000" pitchFamily="2" charset="0"/>
                <a:hlinkClick r:id="rId7"/>
              </a:rPr>
              <a:t>SWCA</a:t>
            </a:r>
            <a:endParaRPr lang="en-US" sz="1200" dirty="0">
              <a:solidFill>
                <a:srgbClr val="212121"/>
              </a:solidFill>
              <a:latin typeface="GT Walsheim Lt" panose="00000400000000000000" pitchFamily="2" charset="0"/>
            </a:endParaRPr>
          </a:p>
          <a:p>
            <a:pPr marL="274320" marR="102870" indent="-274320">
              <a:lnSpc>
                <a:spcPts val="2025"/>
              </a:lnSpc>
              <a:spcAft>
                <a:spcPts val="600"/>
              </a:spcAft>
              <a:buClr>
                <a:srgbClr val="9CCB52"/>
              </a:buClr>
              <a:buFont typeface="Symbol"/>
              <a:buChar char="·"/>
            </a:pPr>
            <a:r>
              <a:rPr lang="en-US" sz="1200" dirty="0">
                <a:solidFill>
                  <a:srgbClr val="212121"/>
                </a:solidFill>
                <a:latin typeface="GT Walsheim Lt" panose="00000400000000000000" pitchFamily="2" charset="0"/>
                <a:hlinkClick r:id="rId8"/>
              </a:rPr>
              <a:t>PNSFA</a:t>
            </a:r>
            <a:endParaRPr lang="en-US" sz="1200" dirty="0">
              <a:solidFill>
                <a:srgbClr val="212121"/>
              </a:solidFill>
              <a:latin typeface="GT Walsheim Lt" panose="00000400000000000000" pitchFamily="2" charset="0"/>
            </a:endParaRPr>
          </a:p>
        </p:txBody>
      </p:sp>
    </p:spTree>
    <p:extLst>
      <p:ext uri="{BB962C8B-B14F-4D97-AF65-F5344CB8AC3E}">
        <p14:creationId xmlns:p14="http://schemas.microsoft.com/office/powerpoint/2010/main" val="2817233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1664599-E60A-8413-96A2-D0C7F6681C2C}"/>
              </a:ext>
            </a:extLst>
          </p:cNvPr>
          <p:cNvSpPr>
            <a:spLocks noGrp="1"/>
          </p:cNvSpPr>
          <p:nvPr>
            <p:ph type="subTitle" idx="1"/>
          </p:nvPr>
        </p:nvSpPr>
        <p:spPr>
          <a:xfrm>
            <a:off x="4267200" y="266700"/>
            <a:ext cx="4191000" cy="228600"/>
          </a:xfrm>
        </p:spPr>
        <p:txBody>
          <a:bodyPr/>
          <a:lstStyle/>
          <a:p>
            <a:r>
              <a:rPr lang="en-US" dirty="0"/>
              <a:t>ACCOUNTING PRINCIPLES: PREPARING FOR GOVERNMENT CONTRACTING</a:t>
            </a:r>
          </a:p>
          <a:p>
            <a:endParaRPr lang="en-US" dirty="0"/>
          </a:p>
          <a:p>
            <a:endParaRPr lang="en-US" dirty="0"/>
          </a:p>
          <a:p>
            <a:endParaRPr lang="en-US" dirty="0"/>
          </a:p>
          <a:p>
            <a:endParaRPr lang="en-US" dirty="0"/>
          </a:p>
          <a:p>
            <a:endParaRPr lang="en-US" dirty="0"/>
          </a:p>
          <a:p>
            <a:endParaRPr lang="en-US" dirty="0"/>
          </a:p>
        </p:txBody>
      </p:sp>
      <p:sp>
        <p:nvSpPr>
          <p:cNvPr id="2" name="Text Placeholder 1"/>
          <p:cNvSpPr>
            <a:spLocks noGrp="1"/>
          </p:cNvSpPr>
          <p:nvPr>
            <p:ph type="body" sz="quarter" idx="10"/>
          </p:nvPr>
        </p:nvSpPr>
        <p:spPr>
          <a:xfrm>
            <a:off x="4381500" y="742950"/>
            <a:ext cx="4648200" cy="838200"/>
          </a:xfrm>
          <a:prstGeom prst="rect">
            <a:avLst/>
          </a:prstGeom>
          <a:noFill/>
          <a:ln w="0" cmpd="sng">
            <a:noFill/>
            <a:prstDash val="solid"/>
          </a:ln>
        </p:spPr>
        <p:txBody>
          <a:bodyPr vert="horz" lIns="0" tIns="14288" rIns="0" bIns="0" rtlCol="0" anchor="t">
            <a:normAutofit fontScale="95000"/>
          </a:bodyPr>
          <a:lstStyle/>
          <a:p>
            <a:r>
              <a:rPr lang="en-US" sz="2700" b="1" spc="53" dirty="0">
                <a:solidFill>
                  <a:srgbClr val="000000"/>
                </a:solidFill>
              </a:rPr>
              <a:t>Resources Continued</a:t>
            </a:r>
          </a:p>
        </p:txBody>
      </p:sp>
      <p:sp>
        <p:nvSpPr>
          <p:cNvPr id="3" name="Text Placeholder 2"/>
          <p:cNvSpPr>
            <a:spLocks noGrp="1"/>
          </p:cNvSpPr>
          <p:nvPr>
            <p:ph type="body" sz="quarter" idx="11"/>
          </p:nvPr>
        </p:nvSpPr>
        <p:spPr>
          <a:xfrm>
            <a:off x="4381500" y="1314450"/>
            <a:ext cx="4572000" cy="1600200"/>
          </a:xfrm>
          <a:prstGeom prst="rect">
            <a:avLst/>
          </a:prstGeom>
          <a:noFill/>
          <a:ln w="0" cmpd="sng">
            <a:noFill/>
            <a:prstDash val="solid"/>
          </a:ln>
        </p:spPr>
        <p:txBody>
          <a:bodyPr vert="horz" lIns="0" tIns="1905" rIns="0" bIns="0" rtlCol="0" anchor="t">
            <a:noAutofit/>
          </a:bodyPr>
          <a:lstStyle/>
          <a:p>
            <a:pPr marL="274320" marR="0" indent="-274320" algn="l">
              <a:spcBef>
                <a:spcPts val="0"/>
              </a:spcBef>
              <a:spcAft>
                <a:spcPts val="1200"/>
              </a:spcAft>
              <a:buClr>
                <a:srgbClr val="9CCB52"/>
              </a:buClr>
              <a:buFont typeface="Arial" panose="020B0604020202020204" pitchFamily="34" charset="0"/>
              <a:buChar char="•"/>
            </a:pPr>
            <a:r>
              <a:rPr lang="en-US" sz="1200" dirty="0">
                <a:solidFill>
                  <a:srgbClr val="000000"/>
                </a:solidFill>
                <a:hlinkClick r:id="rId2"/>
              </a:rPr>
              <a:t>Columbia River Economic Development Council (CREDC) </a:t>
            </a:r>
            <a:endParaRPr lang="en-US" sz="1200" dirty="0">
              <a:solidFill>
                <a:srgbClr val="000000"/>
              </a:solidFill>
            </a:endParaRPr>
          </a:p>
          <a:p>
            <a:pPr marL="274320" marR="0" indent="-274320" algn="l">
              <a:spcBef>
                <a:spcPts val="0"/>
              </a:spcBef>
              <a:spcAft>
                <a:spcPts val="1200"/>
              </a:spcAft>
              <a:buClr>
                <a:srgbClr val="9CCB52"/>
              </a:buClr>
              <a:buFont typeface="Arial" panose="020B0604020202020204" pitchFamily="34" charset="0"/>
              <a:buChar char="•"/>
            </a:pPr>
            <a:r>
              <a:rPr lang="en-US" sz="1200" spc="60" dirty="0">
                <a:solidFill>
                  <a:srgbClr val="000000"/>
                </a:solidFill>
                <a:hlinkClick r:id="rId3"/>
              </a:rPr>
              <a:t>Washington APEX Accelerator</a:t>
            </a:r>
            <a:endParaRPr lang="en-US" sz="1200" spc="60" dirty="0">
              <a:solidFill>
                <a:srgbClr val="000000"/>
              </a:solidFill>
            </a:endParaRPr>
          </a:p>
          <a:p>
            <a:pPr marL="274320" marR="0" indent="-274320" algn="l">
              <a:spcBef>
                <a:spcPts val="0"/>
              </a:spcBef>
              <a:spcAft>
                <a:spcPts val="1200"/>
              </a:spcAft>
              <a:buClr>
                <a:srgbClr val="9CCB52"/>
              </a:buClr>
              <a:buFont typeface="Arial" panose="020B0604020202020204" pitchFamily="34" charset="0"/>
              <a:buChar char="•"/>
            </a:pPr>
            <a:r>
              <a:rPr lang="en-US" sz="1200" spc="60" dirty="0">
                <a:solidFill>
                  <a:srgbClr val="000000"/>
                </a:solidFill>
                <a:hlinkClick r:id="rId4"/>
              </a:rPr>
              <a:t>Greater Vancouver Chamber of Commerce Business Owners</a:t>
            </a:r>
            <a:endParaRPr lang="en-US" sz="1200" spc="60" dirty="0">
              <a:solidFill>
                <a:srgbClr val="000000"/>
              </a:solidFill>
            </a:endParaRPr>
          </a:p>
          <a:p>
            <a:pPr marL="274320" marR="0" indent="-274320" algn="l">
              <a:spcBef>
                <a:spcPts val="0"/>
              </a:spcBef>
              <a:spcAft>
                <a:spcPts val="1200"/>
              </a:spcAft>
              <a:buClr>
                <a:srgbClr val="9CCB52"/>
              </a:buClr>
              <a:buFont typeface="Arial" panose="020B0604020202020204" pitchFamily="34" charset="0"/>
              <a:buChar char="•"/>
            </a:pPr>
            <a:r>
              <a:rPr lang="en-US" sz="1200" spc="0" dirty="0">
                <a:solidFill>
                  <a:srgbClr val="000000"/>
                </a:solidFill>
                <a:hlinkClick r:id="rId5"/>
              </a:rPr>
              <a:t>Service Corp of Retired Executives (SCORE)</a:t>
            </a:r>
            <a:endParaRPr lang="en-US" sz="1200" spc="0" dirty="0">
              <a:solidFill>
                <a:srgbClr val="000000"/>
              </a:solidFill>
            </a:endParaRPr>
          </a:p>
          <a:p>
            <a:pPr marL="274320" indent="-274320" algn="l">
              <a:spcBef>
                <a:spcPts val="0"/>
              </a:spcBef>
              <a:spcAft>
                <a:spcPts val="1200"/>
              </a:spcAft>
              <a:buClr>
                <a:srgbClr val="9CCB52"/>
              </a:buClr>
              <a:buFont typeface="Arial" panose="020B0604020202020204" pitchFamily="34" charset="0"/>
              <a:buChar char="•"/>
            </a:pPr>
            <a:r>
              <a:rPr lang="en-US" sz="1200" spc="0" dirty="0">
                <a:solidFill>
                  <a:srgbClr val="000000"/>
                </a:solidFill>
                <a:hlinkClick r:id="rId6"/>
              </a:rPr>
              <a:t>Association of Washington Business (AWB) Initiatives</a:t>
            </a:r>
            <a:endParaRPr lang="en-US" sz="1200" spc="60" dirty="0">
              <a:solidFill>
                <a:srgbClr val="000000"/>
              </a:solidFill>
            </a:endParaRPr>
          </a:p>
          <a:p>
            <a:pPr marL="274320" marR="0" indent="-274320" algn="l">
              <a:spcBef>
                <a:spcPts val="0"/>
              </a:spcBef>
              <a:spcAft>
                <a:spcPts val="1200"/>
              </a:spcAft>
              <a:buClr>
                <a:srgbClr val="9CCB52"/>
              </a:buClr>
              <a:buFont typeface="Arial" panose="020B0604020202020204" pitchFamily="34" charset="0"/>
              <a:buChar char="•"/>
            </a:pPr>
            <a:r>
              <a:rPr lang="en-US" sz="1200" spc="0" dirty="0">
                <a:solidFill>
                  <a:srgbClr val="000000"/>
                </a:solidFill>
                <a:hlinkClick r:id="rId7"/>
              </a:rPr>
              <a:t>Municipal Research and Services Center (MRSC) Rosters</a:t>
            </a:r>
            <a:endParaRPr lang="en-US" sz="1200" spc="60" dirty="0">
              <a:solidFill>
                <a:srgbClr val="000000"/>
              </a:solidFill>
            </a:endParaRPr>
          </a:p>
          <a:p>
            <a:pPr marL="274320" marR="0" indent="-274320" algn="l">
              <a:spcBef>
                <a:spcPts val="0"/>
              </a:spcBef>
              <a:spcAft>
                <a:spcPts val="1200"/>
              </a:spcAft>
              <a:buClr>
                <a:srgbClr val="9CCB52"/>
              </a:buClr>
              <a:buFont typeface="Arial" panose="020B0604020202020204" pitchFamily="34" charset="0"/>
              <a:buChar char="•"/>
            </a:pPr>
            <a:r>
              <a:rPr lang="en-US" sz="1200" spc="0" dirty="0">
                <a:solidFill>
                  <a:srgbClr val="000000"/>
                </a:solidFill>
                <a:hlinkClick r:id="rId8"/>
              </a:rPr>
              <a:t>Small Business Development Center (SBDC)</a:t>
            </a:r>
            <a:endParaRPr lang="en-US" sz="1200" spc="0" dirty="0">
              <a:solidFill>
                <a:srgbClr val="000000"/>
              </a:solidFill>
            </a:endParaRPr>
          </a:p>
        </p:txBody>
      </p:sp>
      <p:pic>
        <p:nvPicPr>
          <p:cNvPr id="8" name="Picture Placeholder 7">
            <a:extLst>
              <a:ext uri="{FF2B5EF4-FFF2-40B4-BE49-F238E27FC236}">
                <a16:creationId xmlns:a16="http://schemas.microsoft.com/office/drawing/2014/main" id="{F9F97665-8DA1-0DC5-8774-27E4FF821841}"/>
              </a:ext>
            </a:extLst>
          </p:cNvPr>
          <p:cNvPicPr>
            <a:picLocks noGrp="1" noChangeAspect="1"/>
          </p:cNvPicPr>
          <p:nvPr>
            <p:ph type="pic" sz="quarter" idx="12"/>
          </p:nvPr>
        </p:nvPicPr>
        <p:blipFill>
          <a:blip r:embed="rId9" cstate="print">
            <a:extLst>
              <a:ext uri="{28A0092B-C50C-407E-A947-70E740481C1C}">
                <a14:useLocalDpi xmlns:a14="http://schemas.microsoft.com/office/drawing/2010/main" val="0"/>
              </a:ext>
            </a:extLst>
          </a:blip>
          <a:srcRect l="25524" r="25524"/>
          <a:stretch/>
        </p:blipFill>
        <p:spPr>
          <a:xfrm>
            <a:off x="0" y="57150"/>
            <a:ext cx="3733800" cy="5086350"/>
          </a:xfrm>
        </p:spPr>
      </p:pic>
      <p:sp>
        <p:nvSpPr>
          <p:cNvPr id="6" name="Rectangle 5">
            <a:extLst>
              <a:ext uri="{FF2B5EF4-FFF2-40B4-BE49-F238E27FC236}">
                <a16:creationId xmlns:a16="http://schemas.microsoft.com/office/drawing/2014/main" id="{B6186112-C96E-2236-975A-EB5831B3AC09}"/>
              </a:ext>
            </a:extLst>
          </p:cNvPr>
          <p:cNvSpPr/>
          <p:nvPr/>
        </p:nvSpPr>
        <p:spPr>
          <a:xfrm>
            <a:off x="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3649008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685799" y="514350"/>
            <a:ext cx="4190999" cy="1102519"/>
          </a:xfrm>
          <a:prstGeom prst="rect">
            <a:avLst/>
          </a:prstGeom>
        </p:spPr>
        <p:txBody>
          <a:bodyPr anchor="t"/>
          <a:lstStyle>
            <a:lvl1pPr algn="l">
              <a:defRPr>
                <a:solidFill>
                  <a:schemeClr val="bg1"/>
                </a:solidFil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T Walsheim Bl" panose="00000900000000000000" pitchFamily="2" charset="0"/>
                <a:ea typeface="+mj-ea"/>
                <a:cs typeface="+mj-cs"/>
              </a:rPr>
              <a:t>Questions?</a:t>
            </a:r>
          </a:p>
        </p:txBody>
      </p:sp>
      <p:pic>
        <p:nvPicPr>
          <p:cNvPr id="4" name="Picture 3" descr="logo-white-2.png"/>
          <p:cNvPicPr>
            <a:picLocks noChangeAspect="1"/>
          </p:cNvPicPr>
          <p:nvPr/>
        </p:nvPicPr>
        <p:blipFill>
          <a:blip r:embed="rId2" cstate="print"/>
          <a:stretch>
            <a:fillRect/>
          </a:stretch>
        </p:blipFill>
        <p:spPr>
          <a:xfrm>
            <a:off x="689343" y="4288449"/>
            <a:ext cx="1524000" cy="314563"/>
          </a:xfrm>
          <a:prstGeom prst="rect">
            <a:avLst/>
          </a:prstGeom>
        </p:spPr>
      </p:pic>
      <p:sp>
        <p:nvSpPr>
          <p:cNvPr id="5" name="Text Placeholder 13"/>
          <p:cNvSpPr txBox="1">
            <a:spLocks/>
          </p:cNvSpPr>
          <p:nvPr/>
        </p:nvSpPr>
        <p:spPr>
          <a:xfrm>
            <a:off x="5105398" y="742949"/>
            <a:ext cx="3124202" cy="873919"/>
          </a:xfrm>
          <a:prstGeom prst="rect">
            <a:avLst/>
          </a:prstGeom>
        </p:spPr>
        <p:txBody>
          <a:bodyPr>
            <a:normAutofit/>
          </a:bodyPr>
          <a:lstStyle>
            <a:lvl1pPr marL="0" indent="0" algn="r">
              <a:buNone/>
              <a:defRPr sz="1000">
                <a:solidFill>
                  <a:schemeClr val="bg1"/>
                </a:solidFill>
                <a:latin typeface="+mn-lt"/>
              </a:defRPr>
            </a:lvl1pPr>
          </a:lstStyle>
          <a:p>
            <a:pPr>
              <a:spcAft>
                <a:spcPts val="1200"/>
              </a:spcAft>
            </a:pPr>
            <a:r>
              <a:rPr lang="en-US" dirty="0">
                <a:latin typeface="GT Walsheim Lt" panose="00000400000000000000" pitchFamily="2" charset="0"/>
              </a:rPr>
              <a:t>tpetrie@perkinsaccounting.com</a:t>
            </a:r>
          </a:p>
          <a:p>
            <a:pPr>
              <a:spcAft>
                <a:spcPts val="1200"/>
              </a:spcAft>
            </a:pPr>
            <a:r>
              <a:rPr lang="en-US" dirty="0">
                <a:latin typeface="GT Walsheim Lt" panose="00000400000000000000" pitchFamily="2" charset="0"/>
              </a:rPr>
              <a:t>alex@barrett-cpa.com</a:t>
            </a:r>
          </a:p>
          <a:p>
            <a:pPr>
              <a:spcAft>
                <a:spcPts val="1200"/>
              </a:spcAft>
            </a:pPr>
            <a:r>
              <a:rPr lang="en-US" dirty="0">
                <a:latin typeface="GT Walsheim Lt" panose="00000400000000000000" pitchFamily="2" charset="0"/>
              </a:rPr>
              <a:t> </a:t>
            </a:r>
          </a:p>
        </p:txBody>
      </p:sp>
      <p:sp>
        <p:nvSpPr>
          <p:cNvPr id="6" name="Text Placeholder 26"/>
          <p:cNvSpPr txBox="1">
            <a:spLocks/>
          </p:cNvSpPr>
          <p:nvPr/>
        </p:nvSpPr>
        <p:spPr>
          <a:xfrm>
            <a:off x="6172200" y="514350"/>
            <a:ext cx="2057400" cy="228600"/>
          </a:xfrm>
          <a:prstGeom prst="rect">
            <a:avLst/>
          </a:prstGeom>
        </p:spPr>
        <p:txBody>
          <a:bodyPr>
            <a:normAutofit/>
          </a:bodyPr>
          <a:lstStyle>
            <a:lvl1pPr marL="0" indent="0" algn="r">
              <a:buNone/>
              <a:defRPr sz="800">
                <a:solidFill>
                  <a:schemeClr val="bg1"/>
                </a:solidFill>
                <a:latin typeface="+mj-lt"/>
              </a:defRPr>
            </a:lvl1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800" b="0" i="0" u="none" strike="noStrike" kern="1200" cap="none" spc="0" normalizeH="0" baseline="0" noProof="0" dirty="0">
                <a:ln>
                  <a:noFill/>
                </a:ln>
                <a:solidFill>
                  <a:schemeClr val="bg1"/>
                </a:solidFill>
                <a:effectLst/>
                <a:uLnTx/>
                <a:uFillTx/>
                <a:latin typeface="GT Walsheim Bl" panose="00000900000000000000" pitchFamily="2" charset="0"/>
                <a:ea typeface="+mn-ea"/>
                <a:cs typeface="+mn-cs"/>
              </a:rPr>
              <a:t>EMAIL</a:t>
            </a:r>
          </a:p>
        </p:txBody>
      </p:sp>
      <p:cxnSp>
        <p:nvCxnSpPr>
          <p:cNvPr id="7" name="Straight Connector 6"/>
          <p:cNvCxnSpPr/>
          <p:nvPr/>
        </p:nvCxnSpPr>
        <p:spPr>
          <a:xfrm>
            <a:off x="8458200" y="514350"/>
            <a:ext cx="0" cy="2514600"/>
          </a:xfrm>
          <a:prstGeom prst="line">
            <a:avLst/>
          </a:prstGeom>
          <a:ln>
            <a:solidFill>
              <a:srgbClr val="9CCB52"/>
            </a:solidFill>
          </a:ln>
        </p:spPr>
        <p:style>
          <a:lnRef idx="1">
            <a:schemeClr val="accent1"/>
          </a:lnRef>
          <a:fillRef idx="0">
            <a:schemeClr val="accent1"/>
          </a:fillRef>
          <a:effectRef idx="0">
            <a:schemeClr val="accent1"/>
          </a:effectRef>
          <a:fontRef idx="minor">
            <a:schemeClr val="tx1"/>
          </a:fontRef>
        </p:style>
      </p:cxnSp>
      <p:sp>
        <p:nvSpPr>
          <p:cNvPr id="8" name="Text Placeholder 13"/>
          <p:cNvSpPr txBox="1">
            <a:spLocks/>
          </p:cNvSpPr>
          <p:nvPr/>
        </p:nvSpPr>
        <p:spPr>
          <a:xfrm>
            <a:off x="6172200" y="1731169"/>
            <a:ext cx="2057400" cy="645318"/>
          </a:xfrm>
          <a:prstGeom prst="rect">
            <a:avLst/>
          </a:prstGeom>
        </p:spPr>
        <p:txBody>
          <a:bodyPr>
            <a:normAutofit/>
          </a:bodyPr>
          <a:lstStyle>
            <a:lvl1pPr marL="0" indent="0" algn="r">
              <a:buNone/>
              <a:defRPr sz="1000">
                <a:solidFill>
                  <a:schemeClr val="bg1"/>
                </a:solidFill>
                <a:latin typeface="+mn-lt"/>
              </a:defRPr>
            </a:lvl1pPr>
          </a:lstStyle>
          <a:p>
            <a:pPr>
              <a:spcAft>
                <a:spcPts val="1200"/>
              </a:spcAft>
            </a:pPr>
            <a:r>
              <a:rPr lang="en-US" dirty="0">
                <a:latin typeface="GT Walsheim Lt" panose="00000400000000000000" pitchFamily="2" charset="0"/>
              </a:rPr>
              <a:t>Teresa: 503 276 1487</a:t>
            </a:r>
          </a:p>
          <a:p>
            <a:r>
              <a:rPr lang="en-US" dirty="0">
                <a:latin typeface="GT Walsheim Lt" panose="00000400000000000000" pitchFamily="2" charset="0"/>
              </a:rPr>
              <a:t>Alex: 360 210 5100</a:t>
            </a:r>
            <a:endParaRPr lang="en-US" sz="1000" dirty="0">
              <a:latin typeface="GT Walsheim Lt" panose="00000400000000000000" pitchFamily="2" charset="0"/>
            </a:endParaRPr>
          </a:p>
          <a:p>
            <a:endParaRPr lang="en-US" dirty="0">
              <a:latin typeface="GT Walsheim Lt" panose="00000400000000000000" pitchFamily="2" charset="0"/>
            </a:endParaRPr>
          </a:p>
        </p:txBody>
      </p:sp>
      <p:sp>
        <p:nvSpPr>
          <p:cNvPr id="9" name="Text Placeholder 26"/>
          <p:cNvSpPr txBox="1">
            <a:spLocks/>
          </p:cNvSpPr>
          <p:nvPr/>
        </p:nvSpPr>
        <p:spPr>
          <a:xfrm>
            <a:off x="6172200" y="1502569"/>
            <a:ext cx="2057400" cy="228600"/>
          </a:xfrm>
          <a:prstGeom prst="rect">
            <a:avLst/>
          </a:prstGeom>
        </p:spPr>
        <p:txBody>
          <a:bodyPr>
            <a:normAutofit/>
          </a:bodyPr>
          <a:lstStyle>
            <a:lvl1pPr marL="0" indent="0" algn="r">
              <a:buNone/>
              <a:defRPr sz="800">
                <a:solidFill>
                  <a:schemeClr val="bg1"/>
                </a:solidFill>
                <a:latin typeface="+mj-lt"/>
              </a:defRPr>
            </a:lvl1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800" b="0" i="0" u="none" strike="noStrike" kern="1200" cap="none" spc="0" normalizeH="0" baseline="0" noProof="0" dirty="0">
                <a:ln>
                  <a:noFill/>
                </a:ln>
                <a:solidFill>
                  <a:schemeClr val="bg1"/>
                </a:solidFill>
                <a:effectLst/>
                <a:uLnTx/>
                <a:uFillTx/>
                <a:latin typeface="GT Walsheim Bl" panose="00000900000000000000" pitchFamily="2" charset="0"/>
                <a:ea typeface="+mn-ea"/>
                <a:cs typeface="+mn-cs"/>
              </a:rPr>
              <a:t>PHONE</a:t>
            </a:r>
          </a:p>
        </p:txBody>
      </p:sp>
      <p:pic>
        <p:nvPicPr>
          <p:cNvPr id="12" name="Picture 4">
            <a:extLst>
              <a:ext uri="{FF2B5EF4-FFF2-40B4-BE49-F238E27FC236}">
                <a16:creationId xmlns:a16="http://schemas.microsoft.com/office/drawing/2014/main" id="{C3F2CD0D-507A-9D3A-12E3-24804FE08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980" y="4324350"/>
            <a:ext cx="3845970" cy="3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A map of the state of washington&#10;&#10;Description automatically generated">
            <a:extLst>
              <a:ext uri="{FF2B5EF4-FFF2-40B4-BE49-F238E27FC236}">
                <a16:creationId xmlns:a16="http://schemas.microsoft.com/office/drawing/2014/main" id="{2D5D5BEB-2A85-9F82-680C-B6918B22E2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5970" y="1178558"/>
            <a:ext cx="6166612" cy="3468719"/>
          </a:xfrm>
        </p:spPr>
      </p:pic>
      <p:sp>
        <p:nvSpPr>
          <p:cNvPr id="4" name="Slide Number Placeholder 3">
            <a:extLst>
              <a:ext uri="{FF2B5EF4-FFF2-40B4-BE49-F238E27FC236}">
                <a16:creationId xmlns:a16="http://schemas.microsoft.com/office/drawing/2014/main" id="{DCFF0D45-7362-2FF6-10C8-A794ED9041A0}"/>
              </a:ext>
            </a:extLst>
          </p:cNvPr>
          <p:cNvSpPr>
            <a:spLocks noGrp="1"/>
          </p:cNvSpPr>
          <p:nvPr>
            <p:ph type="sldNum" sz="quarter" idx="12"/>
          </p:nvPr>
        </p:nvSpPr>
        <p:spPr>
          <a:xfrm>
            <a:off x="6835557" y="4812166"/>
            <a:ext cx="2057400" cy="193258"/>
          </a:xfrm>
        </p:spPr>
        <p:txBody>
          <a:bodyPr/>
          <a:lstStyle/>
          <a:p>
            <a:pPr defTabSz="685800"/>
            <a:fld id="{AE4E0892-332B-429A-A264-E77A112C599C}" type="slidenum">
              <a:rPr lang="en-US">
                <a:solidFill>
                  <a:prstClr val="black"/>
                </a:solidFill>
                <a:latin typeface="Figtree"/>
              </a:rPr>
              <a:pPr defTabSz="685800"/>
              <a:t>33</a:t>
            </a:fld>
            <a:endParaRPr lang="en-US" dirty="0">
              <a:solidFill>
                <a:prstClr val="black"/>
              </a:solidFill>
              <a:latin typeface="Figtree"/>
            </a:endParaRPr>
          </a:p>
        </p:txBody>
      </p:sp>
      <p:sp>
        <p:nvSpPr>
          <p:cNvPr id="8" name="TextBox 7">
            <a:extLst>
              <a:ext uri="{FF2B5EF4-FFF2-40B4-BE49-F238E27FC236}">
                <a16:creationId xmlns:a16="http://schemas.microsoft.com/office/drawing/2014/main" id="{DD343268-66D2-0AE3-838E-9267EADFC8CC}"/>
              </a:ext>
            </a:extLst>
          </p:cNvPr>
          <p:cNvSpPr txBox="1"/>
          <p:nvPr/>
        </p:nvSpPr>
        <p:spPr>
          <a:xfrm>
            <a:off x="3535614" y="406804"/>
            <a:ext cx="1177042" cy="750334"/>
          </a:xfrm>
          <a:prstGeom prst="rect">
            <a:avLst/>
          </a:prstGeom>
          <a:noFill/>
        </p:spPr>
        <p:txBody>
          <a:bodyPr wrap="square">
            <a:spAutoFit/>
          </a:bodyPr>
          <a:lstStyle/>
          <a:p>
            <a:pPr defTabSz="685800"/>
            <a:r>
              <a:rPr lang="en-US" sz="900" b="1" dirty="0">
                <a:solidFill>
                  <a:srgbClr val="143E6B"/>
                </a:solidFill>
                <a:latin typeface="Barlow Condensed" panose="00000506000000000000" pitchFamily="2" charset="0"/>
              </a:rPr>
              <a:t>North Olympic Peninsula </a:t>
            </a:r>
          </a:p>
          <a:p>
            <a:pPr defTabSz="685800"/>
            <a:r>
              <a:rPr lang="en-US" sz="900" b="1" dirty="0">
                <a:solidFill>
                  <a:srgbClr val="143E6B"/>
                </a:solidFill>
                <a:latin typeface="Barlow Condensed" panose="00000506000000000000" pitchFamily="2" charset="0"/>
              </a:rPr>
              <a:t>APEX Accelerator:</a:t>
            </a:r>
          </a:p>
          <a:p>
            <a:pPr defTabSz="685800"/>
            <a:r>
              <a:rPr lang="en-US" sz="788" dirty="0">
                <a:solidFill>
                  <a:srgbClr val="57585A"/>
                </a:solidFill>
                <a:latin typeface="Barlow Condensed" panose="00000506000000000000" pitchFamily="2" charset="0"/>
              </a:rPr>
              <a:t>Rebekah Miller </a:t>
            </a:r>
          </a:p>
          <a:p>
            <a:pPr defTabSz="685800"/>
            <a:r>
              <a:rPr lang="en-US" sz="788" u="sng" dirty="0">
                <a:solidFill>
                  <a:srgbClr val="4E72AD"/>
                </a:solidFill>
                <a:latin typeface="Barlow Condensed" panose="00000506000000000000" pitchFamily="2" charset="0"/>
                <a:hlinkClick r:id="rId4"/>
              </a:rPr>
              <a:t>ptac@clallam.org</a:t>
            </a:r>
            <a:r>
              <a:rPr lang="en-US" sz="788" u="sng" dirty="0">
                <a:solidFill>
                  <a:srgbClr val="4E72AD"/>
                </a:solidFill>
                <a:latin typeface="Barlow Condensed" panose="00000506000000000000" pitchFamily="2" charset="0"/>
              </a:rPr>
              <a:t> </a:t>
            </a:r>
            <a:endParaRPr lang="en-US" sz="788" b="1" dirty="0">
              <a:solidFill>
                <a:srgbClr val="FFFFFF"/>
              </a:solidFill>
              <a:latin typeface="Barlow Condensed" panose="00000506000000000000" pitchFamily="2" charset="0"/>
            </a:endParaRPr>
          </a:p>
        </p:txBody>
      </p:sp>
      <p:sp>
        <p:nvSpPr>
          <p:cNvPr id="10" name="TextBox 9">
            <a:extLst>
              <a:ext uri="{FF2B5EF4-FFF2-40B4-BE49-F238E27FC236}">
                <a16:creationId xmlns:a16="http://schemas.microsoft.com/office/drawing/2014/main" id="{0DDD6A77-E08E-DA3E-6F2A-990154195178}"/>
              </a:ext>
            </a:extLst>
          </p:cNvPr>
          <p:cNvSpPr txBox="1"/>
          <p:nvPr/>
        </p:nvSpPr>
        <p:spPr>
          <a:xfrm>
            <a:off x="6474938" y="4107895"/>
            <a:ext cx="2387993" cy="507831"/>
          </a:xfrm>
          <a:prstGeom prst="rect">
            <a:avLst/>
          </a:prstGeom>
          <a:noFill/>
        </p:spPr>
        <p:txBody>
          <a:bodyPr wrap="square">
            <a:spAutoFit/>
          </a:bodyPr>
          <a:lstStyle/>
          <a:p>
            <a:pPr algn="r" defTabSz="685800"/>
            <a:r>
              <a:rPr lang="en-US" sz="1350" i="1" dirty="0">
                <a:solidFill>
                  <a:srgbClr val="7697C1"/>
                </a:solidFill>
                <a:latin typeface="Barlow Condensed" panose="00000506000000000000" pitchFamily="2" charset="0"/>
              </a:rPr>
              <a:t>See full staff listing at </a:t>
            </a:r>
            <a:r>
              <a:rPr lang="en-US" sz="1350" i="1" dirty="0">
                <a:solidFill>
                  <a:srgbClr val="4E72AD"/>
                </a:solidFill>
                <a:latin typeface="Barlow Condensed" panose="00000506000000000000" pitchFamily="2" charset="0"/>
                <a:hlinkClick r:id="rId5"/>
              </a:rPr>
              <a:t>washingtonapex.org/about-apex/staff</a:t>
            </a:r>
            <a:endParaRPr lang="en-US" sz="1350" i="1" dirty="0">
              <a:solidFill>
                <a:srgbClr val="4E72AD"/>
              </a:solidFill>
              <a:latin typeface="Barlow Condensed" panose="00000506000000000000" pitchFamily="2" charset="0"/>
              <a:hlinkClick r:id="rId6"/>
            </a:endParaRPr>
          </a:p>
        </p:txBody>
      </p:sp>
      <p:sp>
        <p:nvSpPr>
          <p:cNvPr id="12" name="TextBox 11">
            <a:extLst>
              <a:ext uri="{FF2B5EF4-FFF2-40B4-BE49-F238E27FC236}">
                <a16:creationId xmlns:a16="http://schemas.microsoft.com/office/drawing/2014/main" id="{8D34D215-BD9D-1568-E480-A1B7C769AFF4}"/>
              </a:ext>
            </a:extLst>
          </p:cNvPr>
          <p:cNvSpPr txBox="1"/>
          <p:nvPr/>
        </p:nvSpPr>
        <p:spPr>
          <a:xfrm>
            <a:off x="3628663" y="4570102"/>
            <a:ext cx="5234267" cy="300082"/>
          </a:xfrm>
          <a:prstGeom prst="rect">
            <a:avLst/>
          </a:prstGeom>
          <a:noFill/>
        </p:spPr>
        <p:txBody>
          <a:bodyPr wrap="square">
            <a:spAutoFit/>
          </a:bodyPr>
          <a:lstStyle/>
          <a:p>
            <a:pPr algn="r" defTabSz="685800"/>
            <a:r>
              <a:rPr lang="en-US" sz="1350" dirty="0">
                <a:solidFill>
                  <a:srgbClr val="1F604A"/>
                </a:solidFill>
                <a:latin typeface="Barlow" panose="00000500000000000000" pitchFamily="2" charset="0"/>
              </a:rPr>
              <a:t>360.860.6945  </a:t>
            </a:r>
            <a:r>
              <a:rPr lang="en-US" sz="1350" u="sng" dirty="0">
                <a:solidFill>
                  <a:srgbClr val="205D9F"/>
                </a:solidFill>
                <a:latin typeface="Barlow" panose="00000500000000000000" pitchFamily="2" charset="0"/>
                <a:hlinkClick r:id="rId7"/>
              </a:rPr>
              <a:t>info@washingtonapex.org</a:t>
            </a:r>
            <a:r>
              <a:rPr lang="en-US" sz="1350" dirty="0">
                <a:solidFill>
                  <a:srgbClr val="205D9F"/>
                </a:solidFill>
                <a:latin typeface="Barlow" panose="00000500000000000000" pitchFamily="2" charset="0"/>
              </a:rPr>
              <a:t>   </a:t>
            </a:r>
            <a:r>
              <a:rPr lang="en-US" sz="1350" u="sng" dirty="0">
                <a:solidFill>
                  <a:srgbClr val="205D9F"/>
                </a:solidFill>
                <a:latin typeface="Barlow" panose="00000500000000000000" pitchFamily="2" charset="0"/>
                <a:hlinkClick r:id="rId8"/>
              </a:rPr>
              <a:t>washingtonapex.org</a:t>
            </a:r>
            <a:endParaRPr lang="en-US" sz="1350" dirty="0">
              <a:solidFill>
                <a:prstClr val="black"/>
              </a:solidFill>
              <a:latin typeface="Barlow"/>
            </a:endParaRPr>
          </a:p>
        </p:txBody>
      </p:sp>
      <p:sp>
        <p:nvSpPr>
          <p:cNvPr id="14" name="TextBox 13">
            <a:extLst>
              <a:ext uri="{FF2B5EF4-FFF2-40B4-BE49-F238E27FC236}">
                <a16:creationId xmlns:a16="http://schemas.microsoft.com/office/drawing/2014/main" id="{E8C1FC84-3050-7BD0-96AD-020E5353F203}"/>
              </a:ext>
            </a:extLst>
          </p:cNvPr>
          <p:cNvSpPr txBox="1"/>
          <p:nvPr/>
        </p:nvSpPr>
        <p:spPr>
          <a:xfrm>
            <a:off x="806612" y="4520644"/>
            <a:ext cx="2522376" cy="415498"/>
          </a:xfrm>
          <a:prstGeom prst="rect">
            <a:avLst/>
          </a:prstGeom>
          <a:noFill/>
        </p:spPr>
        <p:txBody>
          <a:bodyPr wrap="square">
            <a:spAutoFit/>
          </a:bodyPr>
          <a:lstStyle/>
          <a:p>
            <a:pPr defTabSz="685800"/>
            <a:r>
              <a:rPr lang="en-US" sz="1200" b="1" dirty="0">
                <a:solidFill>
                  <a:srgbClr val="00A79E"/>
                </a:solidFill>
                <a:latin typeface="Barlow Condensed" panose="00000506000000000000" pitchFamily="2" charset="0"/>
              </a:rPr>
              <a:t>8 Tri-City Regional Chamber of Commerce</a:t>
            </a:r>
            <a:endParaRPr lang="en-US" sz="1200" dirty="0">
              <a:solidFill>
                <a:srgbClr val="00A79E"/>
              </a:solidFill>
              <a:latin typeface="Barlow Condensed" panose="00000506000000000000" pitchFamily="2" charset="0"/>
            </a:endParaRPr>
          </a:p>
          <a:p>
            <a:pPr marL="342900" lvl="1" defTabSz="685800"/>
            <a:r>
              <a:rPr lang="en-US" sz="900" dirty="0">
                <a:solidFill>
                  <a:srgbClr val="57585A"/>
                </a:solidFill>
                <a:latin typeface="Barlow Condensed" panose="00000506000000000000" pitchFamily="2" charset="0"/>
              </a:rPr>
              <a:t>Maria Alleman</a:t>
            </a:r>
          </a:p>
        </p:txBody>
      </p:sp>
      <p:sp>
        <p:nvSpPr>
          <p:cNvPr id="17" name="TextBox 16">
            <a:extLst>
              <a:ext uri="{FF2B5EF4-FFF2-40B4-BE49-F238E27FC236}">
                <a16:creationId xmlns:a16="http://schemas.microsoft.com/office/drawing/2014/main" id="{4CE43DA2-09C6-BD41-C995-71425F6D84DB}"/>
              </a:ext>
            </a:extLst>
          </p:cNvPr>
          <p:cNvSpPr txBox="1"/>
          <p:nvPr/>
        </p:nvSpPr>
        <p:spPr>
          <a:xfrm>
            <a:off x="806611" y="297337"/>
            <a:ext cx="2604442" cy="415498"/>
          </a:xfrm>
          <a:prstGeom prst="rect">
            <a:avLst/>
          </a:prstGeom>
          <a:noFill/>
        </p:spPr>
        <p:txBody>
          <a:bodyPr wrap="square">
            <a:spAutoFit/>
          </a:bodyPr>
          <a:lstStyle/>
          <a:p>
            <a:pPr defTabSz="685800"/>
            <a:r>
              <a:rPr lang="en-US" sz="1200" b="1" dirty="0">
                <a:solidFill>
                  <a:srgbClr val="1F604A"/>
                </a:solidFill>
                <a:latin typeface="Barlow Condensed" panose="00000506000000000000" pitchFamily="2" charset="0"/>
              </a:rPr>
              <a:t>1 Kitsap Economic Development Alliance</a:t>
            </a:r>
            <a:endParaRPr lang="en-US" sz="1200" dirty="0">
              <a:solidFill>
                <a:srgbClr val="1F604A"/>
              </a:solidFill>
              <a:latin typeface="Barlow Condensed" panose="00000506000000000000" pitchFamily="2" charset="0"/>
            </a:endParaRPr>
          </a:p>
          <a:p>
            <a:pPr marL="342900" lvl="1" defTabSz="685800"/>
            <a:r>
              <a:rPr lang="en-US" sz="900" dirty="0">
                <a:solidFill>
                  <a:srgbClr val="57585A"/>
                </a:solidFill>
                <a:latin typeface="Barlow Condensed" panose="00000506000000000000" pitchFamily="2" charset="0"/>
              </a:rPr>
              <a:t>Mary Jo Juarez, Terry Homburg, James Davis</a:t>
            </a:r>
          </a:p>
        </p:txBody>
      </p:sp>
      <p:sp>
        <p:nvSpPr>
          <p:cNvPr id="19" name="TextBox 18">
            <a:extLst>
              <a:ext uri="{FF2B5EF4-FFF2-40B4-BE49-F238E27FC236}">
                <a16:creationId xmlns:a16="http://schemas.microsoft.com/office/drawing/2014/main" id="{66E5EE6B-C2D5-BA71-EBB9-8FA599504C8F}"/>
              </a:ext>
            </a:extLst>
          </p:cNvPr>
          <p:cNvSpPr txBox="1"/>
          <p:nvPr/>
        </p:nvSpPr>
        <p:spPr>
          <a:xfrm>
            <a:off x="806611" y="900667"/>
            <a:ext cx="2604442" cy="415498"/>
          </a:xfrm>
          <a:prstGeom prst="rect">
            <a:avLst/>
          </a:prstGeom>
          <a:noFill/>
        </p:spPr>
        <p:txBody>
          <a:bodyPr wrap="square">
            <a:spAutoFit/>
          </a:bodyPr>
          <a:lstStyle/>
          <a:p>
            <a:pPr defTabSz="685800"/>
            <a:r>
              <a:rPr lang="en-US" sz="1200" b="1" dirty="0">
                <a:solidFill>
                  <a:srgbClr val="5685B4"/>
                </a:solidFill>
                <a:latin typeface="Barlow Condensed" panose="00000506000000000000" pitchFamily="2" charset="0"/>
              </a:rPr>
              <a:t>2 Thurston Economic Development Council</a:t>
            </a:r>
            <a:endParaRPr lang="en-US" sz="1200" dirty="0">
              <a:solidFill>
                <a:srgbClr val="5685B4"/>
              </a:solidFill>
              <a:latin typeface="Barlow Condensed" panose="00000506000000000000" pitchFamily="2" charset="0"/>
            </a:endParaRPr>
          </a:p>
          <a:p>
            <a:pPr marL="342900" lvl="1" defTabSz="685800"/>
            <a:r>
              <a:rPr lang="en-US" sz="900" dirty="0">
                <a:solidFill>
                  <a:srgbClr val="57585A"/>
                </a:solidFill>
                <a:latin typeface="Barlow Condensed" panose="00000506000000000000" pitchFamily="2" charset="0"/>
              </a:rPr>
              <a:t>Grady Smith</a:t>
            </a:r>
          </a:p>
        </p:txBody>
      </p:sp>
      <p:sp>
        <p:nvSpPr>
          <p:cNvPr id="21" name="TextBox 20">
            <a:extLst>
              <a:ext uri="{FF2B5EF4-FFF2-40B4-BE49-F238E27FC236}">
                <a16:creationId xmlns:a16="http://schemas.microsoft.com/office/drawing/2014/main" id="{AB4842BF-5FF7-95E8-E135-984787A7B482}"/>
              </a:ext>
            </a:extLst>
          </p:cNvPr>
          <p:cNvSpPr txBox="1"/>
          <p:nvPr/>
        </p:nvSpPr>
        <p:spPr>
          <a:xfrm>
            <a:off x="806611" y="1503996"/>
            <a:ext cx="2822052" cy="600164"/>
          </a:xfrm>
          <a:prstGeom prst="rect">
            <a:avLst/>
          </a:prstGeom>
          <a:noFill/>
        </p:spPr>
        <p:txBody>
          <a:bodyPr wrap="square">
            <a:spAutoFit/>
          </a:bodyPr>
          <a:lstStyle/>
          <a:p>
            <a:pPr defTabSz="685800"/>
            <a:r>
              <a:rPr lang="en-US" sz="1200" b="1" dirty="0">
                <a:solidFill>
                  <a:srgbClr val="93C9C6"/>
                </a:solidFill>
                <a:latin typeface="Barlow Condensed" panose="00000506000000000000" pitchFamily="2" charset="0"/>
              </a:rPr>
              <a:t>3 Columbia River Economic Development Council</a:t>
            </a:r>
            <a:endParaRPr lang="en-US" sz="1200" dirty="0">
              <a:solidFill>
                <a:srgbClr val="93C9C6"/>
              </a:solidFill>
              <a:latin typeface="Barlow Condensed" panose="00000506000000000000" pitchFamily="2" charset="0"/>
            </a:endParaRPr>
          </a:p>
          <a:p>
            <a:pPr marL="342900" lvl="1" defTabSz="685800"/>
            <a:r>
              <a:rPr lang="en-US" sz="900" dirty="0">
                <a:solidFill>
                  <a:srgbClr val="57585A"/>
                </a:solidFill>
                <a:latin typeface="Barlow Condensed" panose="00000506000000000000" pitchFamily="2" charset="0"/>
              </a:rPr>
              <a:t>Julia Krivoruk</a:t>
            </a:r>
          </a:p>
        </p:txBody>
      </p:sp>
      <p:sp>
        <p:nvSpPr>
          <p:cNvPr id="23" name="TextBox 22">
            <a:extLst>
              <a:ext uri="{FF2B5EF4-FFF2-40B4-BE49-F238E27FC236}">
                <a16:creationId xmlns:a16="http://schemas.microsoft.com/office/drawing/2014/main" id="{A4846D04-F255-ACFC-19F4-B1E94CF045DD}"/>
              </a:ext>
            </a:extLst>
          </p:cNvPr>
          <p:cNvSpPr txBox="1"/>
          <p:nvPr/>
        </p:nvSpPr>
        <p:spPr>
          <a:xfrm>
            <a:off x="806611" y="2107325"/>
            <a:ext cx="2439359" cy="415498"/>
          </a:xfrm>
          <a:prstGeom prst="rect">
            <a:avLst/>
          </a:prstGeom>
          <a:noFill/>
        </p:spPr>
        <p:txBody>
          <a:bodyPr wrap="square">
            <a:spAutoFit/>
          </a:bodyPr>
          <a:lstStyle/>
          <a:p>
            <a:pPr defTabSz="685800"/>
            <a:r>
              <a:rPr lang="en-US" sz="1200" b="1" dirty="0">
                <a:solidFill>
                  <a:srgbClr val="F2824C"/>
                </a:solidFill>
                <a:latin typeface="Barlow Condensed" panose="00000506000000000000" pitchFamily="2" charset="0"/>
              </a:rPr>
              <a:t>4 Economic Alliance Snohomish County</a:t>
            </a:r>
            <a:endParaRPr lang="en-US" sz="1200" dirty="0">
              <a:solidFill>
                <a:srgbClr val="F2824C"/>
              </a:solidFill>
              <a:latin typeface="Barlow Condensed" panose="00000506000000000000" pitchFamily="2" charset="0"/>
            </a:endParaRPr>
          </a:p>
          <a:p>
            <a:pPr marL="342900" lvl="1" defTabSz="685800"/>
            <a:r>
              <a:rPr lang="en-US" sz="900" dirty="0">
                <a:solidFill>
                  <a:srgbClr val="57585A"/>
                </a:solidFill>
                <a:latin typeface="Barlow Condensed" panose="00000506000000000000" pitchFamily="2" charset="0"/>
              </a:rPr>
              <a:t>Cara Buckingham, Mark Johnson </a:t>
            </a:r>
          </a:p>
        </p:txBody>
      </p:sp>
      <p:sp>
        <p:nvSpPr>
          <p:cNvPr id="25" name="TextBox 24">
            <a:extLst>
              <a:ext uri="{FF2B5EF4-FFF2-40B4-BE49-F238E27FC236}">
                <a16:creationId xmlns:a16="http://schemas.microsoft.com/office/drawing/2014/main" id="{8171FE1F-7204-4D4D-CF79-D620AA902548}"/>
              </a:ext>
            </a:extLst>
          </p:cNvPr>
          <p:cNvSpPr txBox="1"/>
          <p:nvPr/>
        </p:nvSpPr>
        <p:spPr>
          <a:xfrm>
            <a:off x="806611" y="2710654"/>
            <a:ext cx="2131703" cy="415498"/>
          </a:xfrm>
          <a:prstGeom prst="rect">
            <a:avLst/>
          </a:prstGeom>
          <a:noFill/>
        </p:spPr>
        <p:txBody>
          <a:bodyPr wrap="square">
            <a:spAutoFit/>
          </a:bodyPr>
          <a:lstStyle/>
          <a:p>
            <a:pPr defTabSz="685800"/>
            <a:r>
              <a:rPr lang="en-US" sz="1200" b="1" dirty="0">
                <a:solidFill>
                  <a:srgbClr val="FAAD7C"/>
                </a:solidFill>
                <a:latin typeface="Barlow Condensed" panose="00000506000000000000" pitchFamily="2" charset="0"/>
              </a:rPr>
              <a:t>5 Green River College</a:t>
            </a:r>
            <a:endParaRPr lang="en-US" sz="1200" dirty="0">
              <a:solidFill>
                <a:srgbClr val="FAAD7C"/>
              </a:solidFill>
              <a:latin typeface="Barlow Condensed" panose="00000506000000000000" pitchFamily="2" charset="0"/>
            </a:endParaRPr>
          </a:p>
          <a:p>
            <a:pPr marL="342900" lvl="1" defTabSz="685800"/>
            <a:r>
              <a:rPr lang="en-US" sz="900" dirty="0">
                <a:solidFill>
                  <a:srgbClr val="57585A"/>
                </a:solidFill>
                <a:latin typeface="Barlow Condensed" panose="00000506000000000000" pitchFamily="2" charset="0"/>
              </a:rPr>
              <a:t>Darrell Sundell, Melinda Martirosian</a:t>
            </a:r>
          </a:p>
        </p:txBody>
      </p:sp>
      <p:sp>
        <p:nvSpPr>
          <p:cNvPr id="27" name="TextBox 26">
            <a:extLst>
              <a:ext uri="{FF2B5EF4-FFF2-40B4-BE49-F238E27FC236}">
                <a16:creationId xmlns:a16="http://schemas.microsoft.com/office/drawing/2014/main" id="{4C582B5D-A023-AFD5-788E-957AA81582B4}"/>
              </a:ext>
            </a:extLst>
          </p:cNvPr>
          <p:cNvSpPr txBox="1"/>
          <p:nvPr/>
        </p:nvSpPr>
        <p:spPr>
          <a:xfrm>
            <a:off x="806611" y="3313984"/>
            <a:ext cx="2897090" cy="415498"/>
          </a:xfrm>
          <a:prstGeom prst="rect">
            <a:avLst/>
          </a:prstGeom>
          <a:noFill/>
        </p:spPr>
        <p:txBody>
          <a:bodyPr wrap="square">
            <a:spAutoFit/>
          </a:bodyPr>
          <a:lstStyle/>
          <a:p>
            <a:pPr defTabSz="685800"/>
            <a:r>
              <a:rPr lang="en-US" sz="1200" b="1" dirty="0">
                <a:solidFill>
                  <a:srgbClr val="6B897A"/>
                </a:solidFill>
                <a:latin typeface="Barlow Condensed" panose="00000506000000000000" pitchFamily="2" charset="0"/>
              </a:rPr>
              <a:t>6 Washington APEX Accelerator in Pierce County</a:t>
            </a:r>
            <a:endParaRPr lang="en-US" sz="1200" dirty="0">
              <a:solidFill>
                <a:srgbClr val="6B897A"/>
              </a:solidFill>
              <a:latin typeface="Barlow Condensed" panose="00000506000000000000" pitchFamily="2" charset="0"/>
            </a:endParaRPr>
          </a:p>
          <a:p>
            <a:pPr marL="342900" lvl="1" defTabSz="685800"/>
            <a:r>
              <a:rPr lang="en-US" sz="900" dirty="0">
                <a:solidFill>
                  <a:srgbClr val="57585A"/>
                </a:solidFill>
                <a:latin typeface="Barlow Condensed" panose="00000506000000000000" pitchFamily="2" charset="0"/>
              </a:rPr>
              <a:t>Trena Payton, Maryam Lynch-Tate</a:t>
            </a:r>
          </a:p>
        </p:txBody>
      </p:sp>
      <p:sp>
        <p:nvSpPr>
          <p:cNvPr id="29" name="TextBox 28">
            <a:extLst>
              <a:ext uri="{FF2B5EF4-FFF2-40B4-BE49-F238E27FC236}">
                <a16:creationId xmlns:a16="http://schemas.microsoft.com/office/drawing/2014/main" id="{7C3AFE97-87F1-135F-8F56-50FC5B725927}"/>
              </a:ext>
            </a:extLst>
          </p:cNvPr>
          <p:cNvSpPr txBox="1"/>
          <p:nvPr/>
        </p:nvSpPr>
        <p:spPr>
          <a:xfrm>
            <a:off x="806611" y="3917313"/>
            <a:ext cx="2064161" cy="415498"/>
          </a:xfrm>
          <a:prstGeom prst="rect">
            <a:avLst/>
          </a:prstGeom>
          <a:noFill/>
        </p:spPr>
        <p:txBody>
          <a:bodyPr wrap="square">
            <a:spAutoFit/>
          </a:bodyPr>
          <a:lstStyle/>
          <a:p>
            <a:pPr defTabSz="685800"/>
            <a:r>
              <a:rPr lang="en-US" sz="1200" b="1" dirty="0">
                <a:solidFill>
                  <a:srgbClr val="143E6B"/>
                </a:solidFill>
                <a:latin typeface="Barlow Condensed" panose="00000506000000000000" pitchFamily="2" charset="0"/>
              </a:rPr>
              <a:t>7 Greater Spokane Incorporated</a:t>
            </a:r>
            <a:endParaRPr lang="en-US" sz="1200" dirty="0">
              <a:solidFill>
                <a:srgbClr val="143E6B"/>
              </a:solidFill>
              <a:latin typeface="Barlow Condensed" panose="00000506000000000000" pitchFamily="2" charset="0"/>
            </a:endParaRPr>
          </a:p>
          <a:p>
            <a:pPr marL="342900" lvl="1" defTabSz="685800"/>
            <a:r>
              <a:rPr lang="en-US" sz="900" dirty="0">
                <a:solidFill>
                  <a:srgbClr val="57585A"/>
                </a:solidFill>
                <a:latin typeface="Barlow Condensed" panose="00000506000000000000" pitchFamily="2" charset="0"/>
              </a:rPr>
              <a:t>Aleesha Roedel</a:t>
            </a:r>
          </a:p>
        </p:txBody>
      </p:sp>
      <p:sp>
        <p:nvSpPr>
          <p:cNvPr id="33" name="TextBox 32">
            <a:extLst>
              <a:ext uri="{FF2B5EF4-FFF2-40B4-BE49-F238E27FC236}">
                <a16:creationId xmlns:a16="http://schemas.microsoft.com/office/drawing/2014/main" id="{FD71FDB1-C565-45E8-756B-5A7784EE9682}"/>
              </a:ext>
            </a:extLst>
          </p:cNvPr>
          <p:cNvSpPr txBox="1"/>
          <p:nvPr/>
        </p:nvSpPr>
        <p:spPr>
          <a:xfrm>
            <a:off x="3534276" y="189077"/>
            <a:ext cx="3689629" cy="253916"/>
          </a:xfrm>
          <a:prstGeom prst="rect">
            <a:avLst/>
          </a:prstGeom>
          <a:noFill/>
        </p:spPr>
        <p:txBody>
          <a:bodyPr wrap="square">
            <a:spAutoFit/>
          </a:bodyPr>
          <a:lstStyle/>
          <a:p>
            <a:pPr algn="just" defTabSz="685800"/>
            <a:r>
              <a:rPr lang="en-US" sz="1050" b="1" dirty="0">
                <a:solidFill>
                  <a:srgbClr val="5685B4"/>
                </a:solidFill>
                <a:latin typeface="Barlow Condensed" panose="00000506000000000000" pitchFamily="2" charset="0"/>
              </a:rPr>
              <a:t>Other APEX Accelerators Serving Washington State</a:t>
            </a:r>
            <a:endParaRPr lang="en-US" sz="1050" dirty="0">
              <a:solidFill>
                <a:srgbClr val="5685B4"/>
              </a:solidFill>
              <a:latin typeface="Barlow Condensed" panose="00000506000000000000" pitchFamily="2" charset="0"/>
            </a:endParaRPr>
          </a:p>
        </p:txBody>
      </p:sp>
      <p:sp>
        <p:nvSpPr>
          <p:cNvPr id="35" name="TextBox 34">
            <a:extLst>
              <a:ext uri="{FF2B5EF4-FFF2-40B4-BE49-F238E27FC236}">
                <a16:creationId xmlns:a16="http://schemas.microsoft.com/office/drawing/2014/main" id="{3247D8D6-A8E9-A27B-9820-D7333FB14BB9}"/>
              </a:ext>
            </a:extLst>
          </p:cNvPr>
          <p:cNvSpPr txBox="1"/>
          <p:nvPr/>
        </p:nvSpPr>
        <p:spPr>
          <a:xfrm>
            <a:off x="3534277" y="986118"/>
            <a:ext cx="2230730" cy="352084"/>
          </a:xfrm>
          <a:prstGeom prst="rect">
            <a:avLst/>
          </a:prstGeom>
          <a:noFill/>
        </p:spPr>
        <p:txBody>
          <a:bodyPr wrap="square">
            <a:spAutoFit/>
          </a:bodyPr>
          <a:lstStyle/>
          <a:p>
            <a:pPr algn="just" defTabSz="685800"/>
            <a:r>
              <a:rPr lang="en-US" sz="900" b="1" dirty="0">
                <a:solidFill>
                  <a:srgbClr val="00A79E"/>
                </a:solidFill>
                <a:latin typeface="Barlow Condensed" panose="00000506000000000000" pitchFamily="2" charset="0"/>
              </a:rPr>
              <a:t>Innovation &amp; SBIR Program Manager</a:t>
            </a:r>
            <a:endParaRPr lang="en-US" sz="900" dirty="0">
              <a:solidFill>
                <a:srgbClr val="00A79E"/>
              </a:solidFill>
              <a:latin typeface="Barlow Condensed" panose="00000506000000000000" pitchFamily="2" charset="0"/>
            </a:endParaRPr>
          </a:p>
          <a:p>
            <a:pPr algn="just" defTabSz="685800"/>
            <a:r>
              <a:rPr lang="en-US" sz="788" dirty="0">
                <a:solidFill>
                  <a:srgbClr val="57585A"/>
                </a:solidFill>
                <a:latin typeface="Barlow Condensed" panose="00000506000000000000" pitchFamily="2" charset="0"/>
              </a:rPr>
              <a:t>Kate Hoy </a:t>
            </a:r>
            <a:r>
              <a:rPr lang="en-US" sz="788" dirty="0">
                <a:solidFill>
                  <a:srgbClr val="4E72AD"/>
                </a:solidFill>
                <a:latin typeface="Barlow Condensed" panose="00000506000000000000" pitchFamily="2" charset="0"/>
                <a:hlinkClick r:id="rId6"/>
              </a:rPr>
              <a:t>innovationstation@washingtonapex.org</a:t>
            </a:r>
            <a:endParaRPr lang="en-US" sz="788" dirty="0">
              <a:solidFill>
                <a:srgbClr val="4E72AD"/>
              </a:solidFill>
              <a:latin typeface="Barlow Condensed" panose="00000506000000000000" pitchFamily="2" charset="0"/>
            </a:endParaRPr>
          </a:p>
        </p:txBody>
      </p:sp>
      <p:sp>
        <p:nvSpPr>
          <p:cNvPr id="37" name="TextBox 36">
            <a:extLst>
              <a:ext uri="{FF2B5EF4-FFF2-40B4-BE49-F238E27FC236}">
                <a16:creationId xmlns:a16="http://schemas.microsoft.com/office/drawing/2014/main" id="{ABBB53D4-2BBD-D735-89AC-BDF99DFBBF45}"/>
              </a:ext>
            </a:extLst>
          </p:cNvPr>
          <p:cNvSpPr txBox="1"/>
          <p:nvPr/>
        </p:nvSpPr>
        <p:spPr>
          <a:xfrm>
            <a:off x="5924066" y="406805"/>
            <a:ext cx="1348272" cy="611834"/>
          </a:xfrm>
          <a:prstGeom prst="rect">
            <a:avLst/>
          </a:prstGeom>
          <a:noFill/>
        </p:spPr>
        <p:txBody>
          <a:bodyPr wrap="square">
            <a:spAutoFit/>
          </a:bodyPr>
          <a:lstStyle/>
          <a:p>
            <a:pPr defTabSz="685800"/>
            <a:r>
              <a:rPr lang="en-US" sz="900" b="1" dirty="0">
                <a:solidFill>
                  <a:srgbClr val="143E6B"/>
                </a:solidFill>
                <a:latin typeface="Barlow Condensed" panose="00000506000000000000" pitchFamily="2" charset="0"/>
              </a:rPr>
              <a:t>NW Native Apex Accelerator:</a:t>
            </a:r>
            <a:endParaRPr lang="en-US" sz="900" dirty="0">
              <a:solidFill>
                <a:srgbClr val="143E6B"/>
              </a:solidFill>
              <a:latin typeface="Barlow Condensed" panose="00000506000000000000" pitchFamily="2" charset="0"/>
            </a:endParaRPr>
          </a:p>
          <a:p>
            <a:pPr defTabSz="685800"/>
            <a:r>
              <a:rPr lang="en-US" sz="788" dirty="0">
                <a:solidFill>
                  <a:srgbClr val="57585A"/>
                </a:solidFill>
                <a:latin typeface="Barlow Condensed" panose="00000506000000000000" pitchFamily="2" charset="0"/>
              </a:rPr>
              <a:t>Chuck Jehle</a:t>
            </a:r>
          </a:p>
          <a:p>
            <a:pPr defTabSz="685800"/>
            <a:r>
              <a:rPr lang="en-US" sz="788" u="sng" dirty="0">
                <a:solidFill>
                  <a:srgbClr val="4E72AD"/>
                </a:solidFill>
                <a:latin typeface="Barlow Condensed" panose="00000506000000000000" pitchFamily="2" charset="0"/>
              </a:rPr>
              <a:t>cjehle@nnapex.org</a:t>
            </a:r>
            <a:endParaRPr lang="en-US" sz="788" dirty="0">
              <a:solidFill>
                <a:srgbClr val="4E72AD"/>
              </a:solidFill>
              <a:latin typeface="Barlow Condensed" panose="00000506000000000000" pitchFamily="2" charset="0"/>
            </a:endParaRPr>
          </a:p>
        </p:txBody>
      </p:sp>
      <p:sp>
        <p:nvSpPr>
          <p:cNvPr id="39" name="TextBox 38">
            <a:extLst>
              <a:ext uri="{FF2B5EF4-FFF2-40B4-BE49-F238E27FC236}">
                <a16:creationId xmlns:a16="http://schemas.microsoft.com/office/drawing/2014/main" id="{5CDFC6F8-4F05-E05B-D57E-6F782EC6762A}"/>
              </a:ext>
            </a:extLst>
          </p:cNvPr>
          <p:cNvSpPr txBox="1"/>
          <p:nvPr/>
        </p:nvSpPr>
        <p:spPr>
          <a:xfrm>
            <a:off x="4647797" y="410732"/>
            <a:ext cx="1348272" cy="611834"/>
          </a:xfrm>
          <a:prstGeom prst="rect">
            <a:avLst/>
          </a:prstGeom>
          <a:noFill/>
        </p:spPr>
        <p:txBody>
          <a:bodyPr wrap="square">
            <a:spAutoFit/>
          </a:bodyPr>
          <a:lstStyle/>
          <a:p>
            <a:pPr defTabSz="685800"/>
            <a:r>
              <a:rPr lang="en-US" sz="900" b="1" dirty="0">
                <a:solidFill>
                  <a:srgbClr val="143E6B"/>
                </a:solidFill>
                <a:latin typeface="Barlow Condensed" panose="00000506000000000000" pitchFamily="2" charset="0"/>
              </a:rPr>
              <a:t>American Indian Chamber </a:t>
            </a:r>
          </a:p>
          <a:p>
            <a:pPr defTabSz="685800"/>
            <a:r>
              <a:rPr lang="en-US" sz="900" b="1" dirty="0">
                <a:solidFill>
                  <a:srgbClr val="143E6B"/>
                </a:solidFill>
                <a:latin typeface="Barlow Condensed" panose="00000506000000000000" pitchFamily="2" charset="0"/>
              </a:rPr>
              <a:t>Education Fund PTAC:</a:t>
            </a:r>
          </a:p>
          <a:p>
            <a:pPr defTabSz="685800"/>
            <a:r>
              <a:rPr lang="en-US" sz="788" dirty="0">
                <a:solidFill>
                  <a:srgbClr val="57585A"/>
                </a:solidFill>
                <a:latin typeface="Barlow Condensed" panose="00000506000000000000" pitchFamily="2" charset="0"/>
              </a:rPr>
              <a:t>Jeremy Sandoval </a:t>
            </a:r>
          </a:p>
          <a:p>
            <a:pPr defTabSz="685800"/>
            <a:r>
              <a:rPr lang="en-US" sz="788" u="sng" dirty="0">
                <a:solidFill>
                  <a:srgbClr val="4E72AD"/>
                </a:solidFill>
                <a:latin typeface="Barlow Condensed" panose="00000506000000000000" pitchFamily="2" charset="0"/>
              </a:rPr>
              <a:t>Jeremy.sandoval@aicccal.org</a:t>
            </a:r>
            <a:endParaRPr lang="en-US" sz="788" dirty="0">
              <a:solidFill>
                <a:srgbClr val="57585A"/>
              </a:solidFill>
              <a:latin typeface="Barlow Condensed" panose="00000506000000000000" pitchFamily="2" charset="0"/>
            </a:endParaRPr>
          </a:p>
        </p:txBody>
      </p:sp>
      <p:pic>
        <p:nvPicPr>
          <p:cNvPr id="41" name="Picture 40" descr="A blue and black sign&#10;&#10;Description automatically generated">
            <a:extLst>
              <a:ext uri="{FF2B5EF4-FFF2-40B4-BE49-F238E27FC236}">
                <a16:creationId xmlns:a16="http://schemas.microsoft.com/office/drawing/2014/main" id="{61E46006-5910-93E0-8692-2E862715AB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3794" y="161192"/>
            <a:ext cx="1452137" cy="1017366"/>
          </a:xfrm>
          <a:prstGeom prst="rect">
            <a:avLst/>
          </a:prstGeom>
        </p:spPr>
      </p:pic>
      <p:pic>
        <p:nvPicPr>
          <p:cNvPr id="45" name="Picture 44" descr="A logo for a company&#10;&#10;Description automatically generated">
            <a:extLst>
              <a:ext uri="{FF2B5EF4-FFF2-40B4-BE49-F238E27FC236}">
                <a16:creationId xmlns:a16="http://schemas.microsoft.com/office/drawing/2014/main" id="{56143514-C334-4672-6C86-CBBB19CA16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3970" y="3152941"/>
            <a:ext cx="685800" cy="574589"/>
          </a:xfrm>
          <a:prstGeom prst="rect">
            <a:avLst/>
          </a:prstGeom>
        </p:spPr>
      </p:pic>
      <p:pic>
        <p:nvPicPr>
          <p:cNvPr id="46" name="Picture 45" descr="A logo for a college&#10;&#10;Description automatically generated">
            <a:extLst>
              <a:ext uri="{FF2B5EF4-FFF2-40B4-BE49-F238E27FC236}">
                <a16:creationId xmlns:a16="http://schemas.microsoft.com/office/drawing/2014/main" id="{7E55D64C-C5D1-3AFC-0A4F-796DF95E34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970" y="2709375"/>
            <a:ext cx="685800" cy="341390"/>
          </a:xfrm>
          <a:prstGeom prst="rect">
            <a:avLst/>
          </a:prstGeom>
        </p:spPr>
      </p:pic>
      <p:pic>
        <p:nvPicPr>
          <p:cNvPr id="47" name="Picture 46" descr="A logo for a company&#10;&#10;Description automatically generated">
            <a:extLst>
              <a:ext uri="{FF2B5EF4-FFF2-40B4-BE49-F238E27FC236}">
                <a16:creationId xmlns:a16="http://schemas.microsoft.com/office/drawing/2014/main" id="{541A4FC5-DC2A-3B88-C74B-167A7CDA988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33970" y="3863408"/>
            <a:ext cx="685800" cy="355813"/>
          </a:xfrm>
          <a:prstGeom prst="rect">
            <a:avLst/>
          </a:prstGeom>
        </p:spPr>
      </p:pic>
      <p:pic>
        <p:nvPicPr>
          <p:cNvPr id="48" name="Picture 47" descr="A logo for a company&#10;&#10;Description automatically generated">
            <a:extLst>
              <a:ext uri="{FF2B5EF4-FFF2-40B4-BE49-F238E27FC236}">
                <a16:creationId xmlns:a16="http://schemas.microsoft.com/office/drawing/2014/main" id="{F8360477-E699-15A9-5BCE-707BF5EA31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3970" y="771603"/>
            <a:ext cx="685800" cy="574589"/>
          </a:xfrm>
          <a:prstGeom prst="rect">
            <a:avLst/>
          </a:prstGeom>
        </p:spPr>
      </p:pic>
      <p:pic>
        <p:nvPicPr>
          <p:cNvPr id="50" name="Picture 49" descr="A logo of a company&#10;&#10;Description automatically generated">
            <a:extLst>
              <a:ext uri="{FF2B5EF4-FFF2-40B4-BE49-F238E27FC236}">
                <a16:creationId xmlns:a16="http://schemas.microsoft.com/office/drawing/2014/main" id="{17FB138F-6500-C081-96A7-250B69F0A8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193" y="1352174"/>
            <a:ext cx="651356" cy="660119"/>
          </a:xfrm>
          <a:prstGeom prst="rect">
            <a:avLst/>
          </a:prstGeom>
        </p:spPr>
      </p:pic>
      <p:pic>
        <p:nvPicPr>
          <p:cNvPr id="52" name="Picture 51" descr="A logo for a company&#10;&#10;Description automatically generated">
            <a:extLst>
              <a:ext uri="{FF2B5EF4-FFF2-40B4-BE49-F238E27FC236}">
                <a16:creationId xmlns:a16="http://schemas.microsoft.com/office/drawing/2014/main" id="{D5947144-9FC7-CA3A-FCC3-54B40AB8831E}"/>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33970" y="1935236"/>
            <a:ext cx="685800" cy="685800"/>
          </a:xfrm>
          <a:prstGeom prst="rect">
            <a:avLst/>
          </a:prstGeom>
        </p:spPr>
      </p:pic>
      <p:pic>
        <p:nvPicPr>
          <p:cNvPr id="54" name="Picture 53" descr="A blue rectangular sign with white text&#10;&#10;Description automatically generated">
            <a:extLst>
              <a:ext uri="{FF2B5EF4-FFF2-40B4-BE49-F238E27FC236}">
                <a16:creationId xmlns:a16="http://schemas.microsoft.com/office/drawing/2014/main" id="{ABEA7742-BAF2-4D6A-EE51-13CC6629FA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9610" y="4268506"/>
            <a:ext cx="714521" cy="714521"/>
          </a:xfrm>
          <a:prstGeom prst="rect">
            <a:avLst/>
          </a:prstGeom>
        </p:spPr>
      </p:pic>
      <p:pic>
        <p:nvPicPr>
          <p:cNvPr id="56" name="Picture 55" descr="A close-up of a logo&#10;&#10;Description automatically generated">
            <a:extLst>
              <a:ext uri="{FF2B5EF4-FFF2-40B4-BE49-F238E27FC236}">
                <a16:creationId xmlns:a16="http://schemas.microsoft.com/office/drawing/2014/main" id="{D01497BB-3668-2210-69C2-836720B0D4D7}"/>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242445" y="226767"/>
            <a:ext cx="468853" cy="513647"/>
          </a:xfrm>
          <a:prstGeom prst="rect">
            <a:avLst/>
          </a:prstGeom>
        </p:spPr>
      </p:pic>
    </p:spTree>
    <p:extLst>
      <p:ext uri="{BB962C8B-B14F-4D97-AF65-F5344CB8AC3E}">
        <p14:creationId xmlns:p14="http://schemas.microsoft.com/office/powerpoint/2010/main" val="3323287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fld id="{AE4E0892-332B-429A-A264-E77A112C599C}" type="slidenum">
              <a:rPr lang="en-GB">
                <a:solidFill>
                  <a:prstClr val="black"/>
                </a:solidFill>
                <a:latin typeface="Figtree"/>
              </a:rPr>
              <a:pPr defTabSz="685800"/>
              <a:t>34</a:t>
            </a:fld>
            <a:endParaRPr lang="en-GB" dirty="0">
              <a:solidFill>
                <a:prstClr val="black"/>
              </a:solidFill>
              <a:latin typeface="Figtree"/>
            </a:endParaRPr>
          </a:p>
        </p:txBody>
      </p:sp>
      <p:pic>
        <p:nvPicPr>
          <p:cNvPr id="12" name="Content Placeholder 11" descr="A two men on a bridge&#10;&#10;Description automatically generated">
            <a:hlinkClick r:id="rId2"/>
            <a:extLst>
              <a:ext uri="{FF2B5EF4-FFF2-40B4-BE49-F238E27FC236}">
                <a16:creationId xmlns:a16="http://schemas.microsoft.com/office/drawing/2014/main" id="{77875780-A7CE-4293-C60D-7EA69DE0B6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4200" y="1605505"/>
            <a:ext cx="2803405" cy="2803405"/>
          </a:xfrm>
        </p:spPr>
      </p:pic>
      <p:sp>
        <p:nvSpPr>
          <p:cNvPr id="10" name="Title 9">
            <a:extLst>
              <a:ext uri="{FF2B5EF4-FFF2-40B4-BE49-F238E27FC236}">
                <a16:creationId xmlns:a16="http://schemas.microsoft.com/office/drawing/2014/main" id="{815EEEBE-AEF7-4E95-6956-7716E1FCB492}"/>
              </a:ext>
            </a:extLst>
          </p:cNvPr>
          <p:cNvSpPr>
            <a:spLocks noGrp="1"/>
          </p:cNvSpPr>
          <p:nvPr>
            <p:ph type="title"/>
          </p:nvPr>
        </p:nvSpPr>
        <p:spPr>
          <a:xfrm>
            <a:off x="1556574" y="438150"/>
            <a:ext cx="6030852" cy="765572"/>
          </a:xfrm>
        </p:spPr>
        <p:txBody>
          <a:bodyPr>
            <a:normAutofit fontScale="90000"/>
          </a:bodyPr>
          <a:lstStyle/>
          <a:p>
            <a:pPr algn="ctr"/>
            <a:r>
              <a:rPr lang="en-US" sz="2800" dirty="0"/>
              <a:t>Upcoming Workshops: Preparing for Public Projects w/The Interstate Bridge </a:t>
            </a:r>
          </a:p>
        </p:txBody>
      </p:sp>
      <p:pic>
        <p:nvPicPr>
          <p:cNvPr id="14" name="Picture 13" descr="A couple of people on a boat&#10;&#10;Description automatically generated">
            <a:hlinkClick r:id="rId4"/>
            <a:extLst>
              <a:ext uri="{FF2B5EF4-FFF2-40B4-BE49-F238E27FC236}">
                <a16:creationId xmlns:a16="http://schemas.microsoft.com/office/drawing/2014/main" id="{5B42BD95-5283-C65F-B57A-86B3FB3C3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703" y="1605506"/>
            <a:ext cx="2803405" cy="2803405"/>
          </a:xfrm>
          <a:prstGeom prst="rect">
            <a:avLst/>
          </a:prstGeom>
        </p:spPr>
      </p:pic>
      <p:pic>
        <p:nvPicPr>
          <p:cNvPr id="16" name="Picture 15" descr="A two men on a bridge&#10;&#10;Description automatically generated">
            <a:hlinkClick r:id="rId6"/>
            <a:extLst>
              <a:ext uri="{FF2B5EF4-FFF2-40B4-BE49-F238E27FC236}">
                <a16:creationId xmlns:a16="http://schemas.microsoft.com/office/drawing/2014/main" id="{AE7B14F6-5B77-C4AE-25AE-F75CF4DC2D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9697" y="1605506"/>
            <a:ext cx="2803405" cy="2803405"/>
          </a:xfrm>
          <a:prstGeom prst="rect">
            <a:avLst/>
          </a:prstGeom>
        </p:spPr>
      </p:pic>
    </p:spTree>
    <p:extLst>
      <p:ext uri="{BB962C8B-B14F-4D97-AF65-F5344CB8AC3E}">
        <p14:creationId xmlns:p14="http://schemas.microsoft.com/office/powerpoint/2010/main" val="3949762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CF9A-2832-751E-70D5-EC157D6A1855}"/>
              </a:ext>
            </a:extLst>
          </p:cNvPr>
          <p:cNvSpPr>
            <a:spLocks noGrp="1"/>
          </p:cNvSpPr>
          <p:nvPr>
            <p:ph type="title"/>
          </p:nvPr>
        </p:nvSpPr>
        <p:spPr>
          <a:xfrm>
            <a:off x="628650" y="243869"/>
            <a:ext cx="7886700" cy="994172"/>
          </a:xfrm>
        </p:spPr>
        <p:txBody>
          <a:bodyPr>
            <a:normAutofit/>
          </a:bodyPr>
          <a:lstStyle/>
          <a:p>
            <a:pPr algn="ctr"/>
            <a:r>
              <a:rPr lang="en-US" sz="4000" dirty="0"/>
              <a:t>Save the date:</a:t>
            </a:r>
          </a:p>
        </p:txBody>
      </p:sp>
      <p:sp>
        <p:nvSpPr>
          <p:cNvPr id="4" name="Slide Number Placeholder 3">
            <a:extLst>
              <a:ext uri="{FF2B5EF4-FFF2-40B4-BE49-F238E27FC236}">
                <a16:creationId xmlns:a16="http://schemas.microsoft.com/office/drawing/2014/main" id="{92E98D9E-19C9-3610-FE02-3724A0048565}"/>
              </a:ext>
            </a:extLst>
          </p:cNvPr>
          <p:cNvSpPr>
            <a:spLocks noGrp="1"/>
          </p:cNvSpPr>
          <p:nvPr>
            <p:ph type="sldNum" sz="quarter" idx="12"/>
          </p:nvPr>
        </p:nvSpPr>
        <p:spPr/>
        <p:txBody>
          <a:bodyPr/>
          <a:lstStyle/>
          <a:p>
            <a:fld id="{AE4E0892-332B-429A-A264-E77A112C599C}" type="slidenum">
              <a:rPr lang="en-US" smtClean="0"/>
              <a:pPr/>
              <a:t>35</a:t>
            </a:fld>
            <a:endParaRPr lang="en-US" dirty="0"/>
          </a:p>
        </p:txBody>
      </p:sp>
      <p:sp>
        <p:nvSpPr>
          <p:cNvPr id="5" name="TextBox 4">
            <a:extLst>
              <a:ext uri="{FF2B5EF4-FFF2-40B4-BE49-F238E27FC236}">
                <a16:creationId xmlns:a16="http://schemas.microsoft.com/office/drawing/2014/main" id="{50675DA9-6A03-63B8-2B71-008CA930F139}"/>
              </a:ext>
            </a:extLst>
          </p:cNvPr>
          <p:cNvSpPr txBox="1"/>
          <p:nvPr/>
        </p:nvSpPr>
        <p:spPr>
          <a:xfrm>
            <a:off x="2171700" y="1276350"/>
            <a:ext cx="4800600" cy="2246769"/>
          </a:xfrm>
          <a:prstGeom prst="rect">
            <a:avLst/>
          </a:prstGeom>
          <a:noFill/>
        </p:spPr>
        <p:txBody>
          <a:bodyPr wrap="square" rtlCol="0">
            <a:spAutoFit/>
          </a:bodyPr>
          <a:lstStyle/>
          <a:p>
            <a:pPr algn="ctr"/>
            <a:r>
              <a:rPr lang="en-US" sz="3200" dirty="0"/>
              <a:t>May 9</a:t>
            </a:r>
            <a:r>
              <a:rPr lang="en-US" sz="3200" baseline="30000" dirty="0"/>
              <a:t>th</a:t>
            </a:r>
            <a:r>
              <a:rPr lang="en-US" sz="3200" dirty="0"/>
              <a:t> 1PM – 4 PM </a:t>
            </a:r>
          </a:p>
          <a:p>
            <a:r>
              <a:rPr lang="en-US" sz="4400" b="1" dirty="0"/>
              <a:t>Meet the Agencies</a:t>
            </a:r>
          </a:p>
          <a:p>
            <a:r>
              <a:rPr lang="en-US" sz="1600" dirty="0"/>
              <a:t>Public Works Panel</a:t>
            </a:r>
          </a:p>
          <a:p>
            <a:r>
              <a:rPr lang="en-US" sz="4400" b="1" dirty="0"/>
              <a:t> </a:t>
            </a:r>
          </a:p>
        </p:txBody>
      </p:sp>
      <p:pic>
        <p:nvPicPr>
          <p:cNvPr id="9" name="Picture 8" descr="A blue and green logo&#10;&#10;Description automatically generated">
            <a:extLst>
              <a:ext uri="{FF2B5EF4-FFF2-40B4-BE49-F238E27FC236}">
                <a16:creationId xmlns:a16="http://schemas.microsoft.com/office/drawing/2014/main" id="{31C6A381-D446-26E8-2F3C-0D787EE9C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7042" y="2852162"/>
            <a:ext cx="1114710" cy="1114710"/>
          </a:xfrm>
          <a:prstGeom prst="rect">
            <a:avLst/>
          </a:prstGeom>
        </p:spPr>
      </p:pic>
      <p:pic>
        <p:nvPicPr>
          <p:cNvPr id="11" name="Picture 10" descr="A shovel and a sign&#10;&#10;Description automatically generated">
            <a:extLst>
              <a:ext uri="{FF2B5EF4-FFF2-40B4-BE49-F238E27FC236}">
                <a16:creationId xmlns:a16="http://schemas.microsoft.com/office/drawing/2014/main" id="{50C40E42-366A-CA9B-EC7A-3EF729E93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626" y="2875909"/>
            <a:ext cx="1185306" cy="969265"/>
          </a:xfrm>
          <a:prstGeom prst="rect">
            <a:avLst/>
          </a:prstGeom>
        </p:spPr>
      </p:pic>
      <p:pic>
        <p:nvPicPr>
          <p:cNvPr id="13" name="Picture 12" descr="A logo of a company&#10;&#10;Description automatically generated">
            <a:extLst>
              <a:ext uri="{FF2B5EF4-FFF2-40B4-BE49-F238E27FC236}">
                <a16:creationId xmlns:a16="http://schemas.microsoft.com/office/drawing/2014/main" id="{5FDD3C69-EE9B-A2C0-C74C-086A496C7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534" y="2878990"/>
            <a:ext cx="990600" cy="990600"/>
          </a:xfrm>
          <a:prstGeom prst="rect">
            <a:avLst/>
          </a:prstGeom>
        </p:spPr>
      </p:pic>
      <p:pic>
        <p:nvPicPr>
          <p:cNvPr id="15" name="Picture 14" descr="A logo of the washington apex&#10;&#10;Description automatically generated">
            <a:extLst>
              <a:ext uri="{FF2B5EF4-FFF2-40B4-BE49-F238E27FC236}">
                <a16:creationId xmlns:a16="http://schemas.microsoft.com/office/drawing/2014/main" id="{CC663954-588C-DDFA-CF3D-BECFB592E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669" y="2898327"/>
            <a:ext cx="762000" cy="990600"/>
          </a:xfrm>
          <a:prstGeom prst="rect">
            <a:avLst/>
          </a:prstGeom>
        </p:spPr>
      </p:pic>
      <p:sp>
        <p:nvSpPr>
          <p:cNvPr id="16" name="TextBox 15">
            <a:extLst>
              <a:ext uri="{FF2B5EF4-FFF2-40B4-BE49-F238E27FC236}">
                <a16:creationId xmlns:a16="http://schemas.microsoft.com/office/drawing/2014/main" id="{D969233A-B312-1628-FCD5-D3363288BC69}"/>
              </a:ext>
            </a:extLst>
          </p:cNvPr>
          <p:cNvSpPr txBox="1"/>
          <p:nvPr/>
        </p:nvSpPr>
        <p:spPr>
          <a:xfrm>
            <a:off x="787594" y="4005325"/>
            <a:ext cx="7569404" cy="276999"/>
          </a:xfrm>
          <a:prstGeom prst="rect">
            <a:avLst/>
          </a:prstGeom>
          <a:noFill/>
        </p:spPr>
        <p:txBody>
          <a:bodyPr wrap="square" rtlCol="0">
            <a:spAutoFit/>
          </a:bodyPr>
          <a:lstStyle/>
          <a:p>
            <a:r>
              <a:rPr lang="en-US" sz="1200" dirty="0"/>
              <a:t>Hear from &amp; meet Agencies: City of Vancouver, Clark County,  C-Tran, Port of Vancouver, IBR, MRSC, and more!</a:t>
            </a:r>
          </a:p>
        </p:txBody>
      </p:sp>
    </p:spTree>
    <p:extLst>
      <p:ext uri="{BB962C8B-B14F-4D97-AF65-F5344CB8AC3E}">
        <p14:creationId xmlns:p14="http://schemas.microsoft.com/office/powerpoint/2010/main" val="1673115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9FF9-6462-497A-557B-94892A09894D}"/>
              </a:ext>
            </a:extLst>
          </p:cNvPr>
          <p:cNvSpPr>
            <a:spLocks noGrp="1"/>
          </p:cNvSpPr>
          <p:nvPr>
            <p:ph type="title"/>
          </p:nvPr>
        </p:nvSpPr>
        <p:spPr>
          <a:xfrm>
            <a:off x="1859062" y="-8334"/>
            <a:ext cx="4968875" cy="994172"/>
          </a:xfrm>
        </p:spPr>
        <p:txBody>
          <a:bodyPr>
            <a:normAutofit/>
          </a:bodyPr>
          <a:lstStyle/>
          <a:p>
            <a:r>
              <a:rPr lang="en-US" dirty="0"/>
              <a:t>Thank you for attending! </a:t>
            </a:r>
          </a:p>
        </p:txBody>
      </p:sp>
      <p:pic>
        <p:nvPicPr>
          <p:cNvPr id="6" name="Content Placeholder 5" descr="A logo of the washington apex&#10;&#10;Description automatically generated">
            <a:extLst>
              <a:ext uri="{FF2B5EF4-FFF2-40B4-BE49-F238E27FC236}">
                <a16:creationId xmlns:a16="http://schemas.microsoft.com/office/drawing/2014/main" id="{A78765D5-8E13-8FE3-EF81-B6A7A98F5D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493" y="821889"/>
            <a:ext cx="2509470" cy="3262312"/>
          </a:xfrm>
        </p:spPr>
      </p:pic>
      <p:sp>
        <p:nvSpPr>
          <p:cNvPr id="4" name="Slide Number Placeholder 3">
            <a:extLst>
              <a:ext uri="{FF2B5EF4-FFF2-40B4-BE49-F238E27FC236}">
                <a16:creationId xmlns:a16="http://schemas.microsoft.com/office/drawing/2014/main" id="{316F26B2-092C-3ECB-28D7-1C88BD4FDF0E}"/>
              </a:ext>
            </a:extLst>
          </p:cNvPr>
          <p:cNvSpPr>
            <a:spLocks noGrp="1"/>
          </p:cNvSpPr>
          <p:nvPr>
            <p:ph type="sldNum" sz="quarter" idx="12"/>
          </p:nvPr>
        </p:nvSpPr>
        <p:spPr/>
        <p:txBody>
          <a:bodyPr/>
          <a:lstStyle/>
          <a:p>
            <a:fld id="{AE4E0892-332B-429A-A264-E77A112C599C}" type="slidenum">
              <a:rPr lang="en-US" smtClean="0"/>
              <a:pPr/>
              <a:t>36</a:t>
            </a:fld>
            <a:endParaRPr lang="en-US" dirty="0"/>
          </a:p>
        </p:txBody>
      </p:sp>
      <p:sp>
        <p:nvSpPr>
          <p:cNvPr id="9" name="Title 1">
            <a:extLst>
              <a:ext uri="{FF2B5EF4-FFF2-40B4-BE49-F238E27FC236}">
                <a16:creationId xmlns:a16="http://schemas.microsoft.com/office/drawing/2014/main" id="{1B2348F9-009A-5B8C-8819-DC9B3D1CD04D}"/>
              </a:ext>
            </a:extLst>
          </p:cNvPr>
          <p:cNvSpPr txBox="1">
            <a:spLocks/>
          </p:cNvSpPr>
          <p:nvPr/>
        </p:nvSpPr>
        <p:spPr>
          <a:xfrm>
            <a:off x="2582961" y="3897391"/>
            <a:ext cx="3521075" cy="857625"/>
          </a:xfrm>
          <a:prstGeom prst="rect">
            <a:avLst/>
          </a:prstGeom>
        </p:spPr>
        <p:txBody>
          <a:bodyPr vert="horz" lIns="91440" tIns="45720" rIns="91440" bIns="45720" rtlCol="0" anchor="ctr">
            <a:normAutofit/>
          </a:bodyPr>
          <a:lstStyle>
            <a:lvl1pPr algn="r" defTabSz="685800" rtl="0" eaLnBrk="1" latinLnBrk="0" hangingPunct="1">
              <a:lnSpc>
                <a:spcPct val="90000"/>
              </a:lnSpc>
              <a:spcBef>
                <a:spcPct val="0"/>
              </a:spcBef>
              <a:buNone/>
              <a:defRPr sz="3000" b="1" kern="1200">
                <a:solidFill>
                  <a:srgbClr val="00A79D"/>
                </a:solidFill>
                <a:latin typeface="+mj-lt"/>
                <a:ea typeface="+mj-ea"/>
                <a:cs typeface="+mj-cs"/>
              </a:defRPr>
            </a:lvl1pPr>
          </a:lstStyle>
          <a:p>
            <a:r>
              <a:rPr lang="en-US" sz="2400" dirty="0"/>
              <a:t>WashingtonApex.org</a:t>
            </a:r>
          </a:p>
        </p:txBody>
      </p:sp>
    </p:spTree>
    <p:extLst>
      <p:ext uri="{BB962C8B-B14F-4D97-AF65-F5344CB8AC3E}">
        <p14:creationId xmlns:p14="http://schemas.microsoft.com/office/powerpoint/2010/main" val="1629780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5867400" y="-3272"/>
            <a:ext cx="3276600" cy="5146772"/>
          </a:xfrm>
          <a:prstGeom prst="rect">
            <a:avLst/>
          </a:prstGeom>
        </p:spPr>
      </p:pic>
      <p:sp>
        <p:nvSpPr>
          <p:cNvPr id="3" name="Subtitle 2">
            <a:extLst>
              <a:ext uri="{FF2B5EF4-FFF2-40B4-BE49-F238E27FC236}">
                <a16:creationId xmlns:a16="http://schemas.microsoft.com/office/drawing/2014/main" id="{80ADB4AB-7674-1E76-645A-B64C5CC3B99B}"/>
              </a:ext>
            </a:extLst>
          </p:cNvPr>
          <p:cNvSpPr>
            <a:spLocks noGrp="1"/>
          </p:cNvSpPr>
          <p:nvPr>
            <p:ph type="subTitle" idx="1"/>
          </p:nvPr>
        </p:nvSpPr>
        <p:spPr>
          <a:xfrm>
            <a:off x="685800" y="285750"/>
            <a:ext cx="3962400" cy="228600"/>
          </a:xfrm>
        </p:spPr>
        <p:txBody>
          <a:bodyPr/>
          <a:lstStyle/>
          <a:p>
            <a:r>
              <a:rPr lang="en-US" dirty="0"/>
              <a:t>ACCOUNTING PRINCIPLES: PREPARING FOR GOVERNMENT CONTRACTING</a:t>
            </a:r>
          </a:p>
          <a:p>
            <a:endParaRPr lang="en-US" dirty="0"/>
          </a:p>
        </p:txBody>
      </p:sp>
      <p:sp>
        <p:nvSpPr>
          <p:cNvPr id="2" name="Text Placeholder 1"/>
          <p:cNvSpPr>
            <a:spLocks noGrp="1"/>
          </p:cNvSpPr>
          <p:nvPr>
            <p:ph type="body" sz="quarter" idx="10"/>
          </p:nvPr>
        </p:nvSpPr>
        <p:spPr>
          <a:xfrm>
            <a:off x="762000" y="781050"/>
            <a:ext cx="3505200" cy="838200"/>
          </a:xfrm>
          <a:prstGeom prst="rect">
            <a:avLst/>
          </a:prstGeom>
          <a:noFill/>
          <a:ln w="0" cmpd="sng">
            <a:noFill/>
            <a:prstDash val="solid"/>
          </a:ln>
        </p:spPr>
        <p:txBody>
          <a:bodyPr vert="horz" lIns="0" tIns="10478" rIns="0" bIns="0" rtlCol="0" anchor="t">
            <a:normAutofit fontScale="95000"/>
          </a:bodyPr>
          <a:lstStyle/>
          <a:p>
            <a:r>
              <a:rPr lang="en-US" sz="2700" b="1" spc="60" dirty="0">
                <a:solidFill>
                  <a:srgbClr val="000000"/>
                </a:solidFill>
              </a:rPr>
              <a:t>Chart of Accounts Structure </a:t>
            </a:r>
          </a:p>
        </p:txBody>
      </p:sp>
      <p:sp>
        <p:nvSpPr>
          <p:cNvPr id="6" name="Text Placeholder 5">
            <a:extLst>
              <a:ext uri="{FF2B5EF4-FFF2-40B4-BE49-F238E27FC236}">
                <a16:creationId xmlns:a16="http://schemas.microsoft.com/office/drawing/2014/main" id="{B55EE197-9CD5-ECDB-4A96-7E56647AA051}"/>
              </a:ext>
            </a:extLst>
          </p:cNvPr>
          <p:cNvSpPr>
            <a:spLocks noGrp="1"/>
          </p:cNvSpPr>
          <p:nvPr>
            <p:ph type="body" sz="quarter" idx="11"/>
          </p:nvPr>
        </p:nvSpPr>
        <p:spPr>
          <a:xfrm>
            <a:off x="762000" y="1885950"/>
            <a:ext cx="4504038" cy="2209800"/>
          </a:xfrm>
        </p:spPr>
        <p:txBody>
          <a:bodyPr>
            <a:noAutofit/>
          </a:bodyPr>
          <a:lstStyle/>
          <a:p>
            <a:pPr marL="274320" marR="0" indent="-274320" fontAlgn="t">
              <a:spcBef>
                <a:spcPts val="0"/>
              </a:spcBef>
              <a:spcAft>
                <a:spcPts val="1200"/>
              </a:spcAft>
              <a:buClr>
                <a:srgbClr val="9CCB52"/>
              </a:buClr>
              <a:buFont typeface="Arial" panose="020B0604020202020204" pitchFamily="34" charset="0"/>
              <a:buChar char="•"/>
            </a:pPr>
            <a:r>
              <a:rPr lang="en-US" sz="1400" dirty="0"/>
              <a:t>A complete listing of all the accounts in the company </a:t>
            </a:r>
          </a:p>
          <a:p>
            <a:pPr marL="274320" marR="0" indent="-274320" fontAlgn="t">
              <a:spcBef>
                <a:spcPts val="0"/>
              </a:spcBef>
              <a:spcAft>
                <a:spcPts val="1200"/>
              </a:spcAft>
              <a:buClr>
                <a:srgbClr val="9CCB52"/>
              </a:buClr>
              <a:buFont typeface="Arial" panose="020B0604020202020204" pitchFamily="34" charset="0"/>
              <a:buChar char="•"/>
            </a:pPr>
            <a:r>
              <a:rPr lang="en-US" sz="1400" dirty="0"/>
              <a:t>Used for recording and classifying transactions</a:t>
            </a:r>
          </a:p>
          <a:p>
            <a:pPr marL="274320" marR="0" indent="-274320" fontAlgn="t">
              <a:spcBef>
                <a:spcPts val="0"/>
              </a:spcBef>
              <a:spcAft>
                <a:spcPts val="1200"/>
              </a:spcAft>
              <a:buClr>
                <a:srgbClr val="9CCB52"/>
              </a:buClr>
              <a:buFont typeface="Arial" panose="020B0604020202020204" pitchFamily="34" charset="0"/>
              <a:buChar char="•"/>
            </a:pPr>
            <a:r>
              <a:rPr lang="en-US" sz="1400" dirty="0"/>
              <a:t>The framework which supports the Balance Sheet and the Income Statement</a:t>
            </a:r>
          </a:p>
          <a:p>
            <a:pPr marL="274320" marR="0" indent="-274320" fontAlgn="t">
              <a:spcBef>
                <a:spcPts val="0"/>
              </a:spcBef>
              <a:spcAft>
                <a:spcPts val="1200"/>
              </a:spcAft>
              <a:buClr>
                <a:srgbClr val="9CCB52"/>
              </a:buClr>
              <a:buFont typeface="Arial" panose="020B0604020202020204" pitchFamily="34" charset="0"/>
              <a:buChar char="•"/>
            </a:pPr>
            <a:r>
              <a:rPr lang="en-US" sz="1400" dirty="0"/>
              <a:t>A tool to quickly identify Direct vs Indirect Costs </a:t>
            </a:r>
          </a:p>
          <a:p>
            <a:pPr marL="274320" marR="0" indent="-274320" fontAlgn="t">
              <a:spcBef>
                <a:spcPts val="0"/>
              </a:spcBef>
              <a:spcAft>
                <a:spcPts val="1200"/>
              </a:spcAft>
              <a:buClr>
                <a:srgbClr val="9CCB52"/>
              </a:buClr>
              <a:buFont typeface="Arial" panose="020B0604020202020204" pitchFamily="34" charset="0"/>
              <a:buChar char="•"/>
            </a:pPr>
            <a:r>
              <a:rPr lang="en-US" sz="1400" dirty="0"/>
              <a:t>Supports useful trend analysis </a:t>
            </a:r>
          </a:p>
        </p:txBody>
      </p:sp>
      <p:sp>
        <p:nvSpPr>
          <p:cNvPr id="8" name="Rectangle 7">
            <a:extLst>
              <a:ext uri="{FF2B5EF4-FFF2-40B4-BE49-F238E27FC236}">
                <a16:creationId xmlns:a16="http://schemas.microsoft.com/office/drawing/2014/main" id="{0B0BEC47-99EB-4241-FFF2-AA2E646911EF}"/>
              </a:ext>
            </a:extLst>
          </p:cNvPr>
          <p:cNvSpPr/>
          <p:nvPr/>
        </p:nvSpPr>
        <p:spPr>
          <a:xfrm>
            <a:off x="5867400" y="0"/>
            <a:ext cx="32766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1121831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3171C53-308A-0034-583F-64856EDA4398}"/>
              </a:ext>
            </a:extLst>
          </p:cNvPr>
          <p:cNvSpPr>
            <a:spLocks noGrp="1"/>
          </p:cNvSpPr>
          <p:nvPr>
            <p:ph type="subTitle" idx="1"/>
          </p:nvPr>
        </p:nvSpPr>
        <p:spPr>
          <a:xfrm>
            <a:off x="4267200" y="285750"/>
            <a:ext cx="4191000" cy="152400"/>
          </a:xfrm>
        </p:spPr>
        <p:txBody>
          <a:bodyPr/>
          <a:lstStyle/>
          <a:p>
            <a:r>
              <a:rPr lang="en-US" dirty="0"/>
              <a:t>ACCOUNTING PRINCIPLES: PREPARING FOR GOVERNMENT CONTRACTING</a:t>
            </a:r>
          </a:p>
          <a:p>
            <a:pPr>
              <a:spcBef>
                <a:spcPts val="0"/>
              </a:spcBef>
            </a:pPr>
            <a:endParaRPr lang="en-US" dirty="0"/>
          </a:p>
          <a:p>
            <a:pPr>
              <a:spcBef>
                <a:spcPts val="0"/>
              </a:spcBef>
            </a:pPr>
            <a:endParaRPr lang="en-US" dirty="0"/>
          </a:p>
        </p:txBody>
      </p:sp>
      <p:sp>
        <p:nvSpPr>
          <p:cNvPr id="2" name="Text Placeholder 1"/>
          <p:cNvSpPr>
            <a:spLocks noGrp="1"/>
          </p:cNvSpPr>
          <p:nvPr>
            <p:ph type="body" sz="quarter" idx="10"/>
          </p:nvPr>
        </p:nvSpPr>
        <p:spPr>
          <a:xfrm>
            <a:off x="4343400" y="742950"/>
            <a:ext cx="4572000" cy="838200"/>
          </a:xfrm>
          <a:prstGeom prst="rect">
            <a:avLst/>
          </a:prstGeom>
          <a:noFill/>
          <a:ln w="0" cmpd="sng">
            <a:noFill/>
            <a:prstDash val="solid"/>
          </a:ln>
        </p:spPr>
        <p:txBody>
          <a:bodyPr vert="horz" lIns="0" tIns="0" rIns="0" bIns="0" rtlCol="0" anchor="t">
            <a:normAutofit fontScale="95000"/>
          </a:bodyPr>
          <a:lstStyle/>
          <a:p>
            <a:r>
              <a:rPr lang="en-US" sz="2700" b="1" dirty="0">
                <a:solidFill>
                  <a:srgbClr val="000000"/>
                </a:solidFill>
              </a:rPr>
              <a:t>Chart of Accounts </a:t>
            </a:r>
            <a:br>
              <a:rPr dirty="0"/>
            </a:br>
            <a:r>
              <a:rPr lang="en-US" sz="2700" b="1" dirty="0">
                <a:solidFill>
                  <a:srgbClr val="000000"/>
                </a:solidFill>
              </a:rPr>
              <a:t>Recommended Structure </a:t>
            </a:r>
          </a:p>
        </p:txBody>
      </p:sp>
      <p:sp>
        <p:nvSpPr>
          <p:cNvPr id="3" name="Text Placeholder 2"/>
          <p:cNvSpPr>
            <a:spLocks noGrp="1"/>
          </p:cNvSpPr>
          <p:nvPr>
            <p:ph type="body" sz="quarter" idx="11"/>
          </p:nvPr>
        </p:nvSpPr>
        <p:spPr>
          <a:xfrm>
            <a:off x="4343400" y="1727200"/>
            <a:ext cx="4114800" cy="3429000"/>
          </a:xfrm>
          <a:prstGeom prst="rect">
            <a:avLst/>
          </a:prstGeom>
          <a:noFill/>
          <a:ln w="0" cmpd="sng">
            <a:noFill/>
            <a:prstDash val="solid"/>
          </a:ln>
        </p:spPr>
        <p:txBody>
          <a:bodyPr vert="horz" lIns="0" tIns="0" rIns="0" bIns="0" rtlCol="0" anchor="t">
            <a:normAutofit/>
          </a:bodyPr>
          <a:lstStyle/>
          <a:p>
            <a:pPr marL="274320" indent="-274320">
              <a:lnSpc>
                <a:spcPct val="120000"/>
              </a:lnSpc>
              <a:spcBef>
                <a:spcPts val="0"/>
              </a:spcBef>
              <a:spcAft>
                <a:spcPts val="1200"/>
              </a:spcAft>
              <a:buClr>
                <a:srgbClr val="9CCB52"/>
              </a:buClr>
              <a:buFont typeface="Arial" panose="020B0604020202020204" pitchFamily="34" charset="0"/>
              <a:buChar char="•"/>
            </a:pPr>
            <a:r>
              <a:rPr lang="en-US" sz="1200" dirty="0"/>
              <a:t>Assets accounts start with 1 </a:t>
            </a:r>
          </a:p>
          <a:p>
            <a:pPr marL="274320" indent="-274320">
              <a:lnSpc>
                <a:spcPct val="120000"/>
              </a:lnSpc>
              <a:spcBef>
                <a:spcPts val="0"/>
              </a:spcBef>
              <a:spcAft>
                <a:spcPts val="1200"/>
              </a:spcAft>
              <a:buClr>
                <a:srgbClr val="9CCB52"/>
              </a:buClr>
              <a:buFont typeface="Arial" panose="020B0604020202020204" pitchFamily="34" charset="0"/>
              <a:buChar char="•"/>
            </a:pPr>
            <a:r>
              <a:rPr lang="en-US" sz="1200" dirty="0"/>
              <a:t>Liabilities accounts start with 2 </a:t>
            </a:r>
          </a:p>
          <a:p>
            <a:pPr marL="274320" indent="-274320">
              <a:lnSpc>
                <a:spcPct val="120000"/>
              </a:lnSpc>
              <a:spcBef>
                <a:spcPts val="0"/>
              </a:spcBef>
              <a:spcAft>
                <a:spcPts val="1200"/>
              </a:spcAft>
              <a:buClr>
                <a:srgbClr val="9CCB52"/>
              </a:buClr>
              <a:buFont typeface="Arial" panose="020B0604020202020204" pitchFamily="34" charset="0"/>
              <a:buChar char="•"/>
            </a:pPr>
            <a:r>
              <a:rPr lang="en-US" sz="1200" dirty="0"/>
              <a:t>Owners Equity and Retained Earnings start with 3</a:t>
            </a:r>
          </a:p>
          <a:p>
            <a:pPr marL="274320" indent="-274320">
              <a:lnSpc>
                <a:spcPct val="120000"/>
              </a:lnSpc>
              <a:spcBef>
                <a:spcPts val="0"/>
              </a:spcBef>
              <a:spcAft>
                <a:spcPts val="1200"/>
              </a:spcAft>
              <a:buClr>
                <a:srgbClr val="9CCB52"/>
              </a:buClr>
              <a:buFont typeface="Arial" panose="020B0604020202020204" pitchFamily="34" charset="0"/>
              <a:buChar char="•"/>
            </a:pPr>
            <a:r>
              <a:rPr lang="en-US" sz="1200" dirty="0"/>
              <a:t>Income (Revenue/Sales) accounts start with 4 </a:t>
            </a:r>
          </a:p>
          <a:p>
            <a:pPr marL="274320" indent="-274320">
              <a:lnSpc>
                <a:spcPct val="120000"/>
              </a:lnSpc>
              <a:spcBef>
                <a:spcPts val="0"/>
              </a:spcBef>
              <a:spcAft>
                <a:spcPts val="1200"/>
              </a:spcAft>
              <a:buClr>
                <a:srgbClr val="9CCB52"/>
              </a:buClr>
              <a:buFont typeface="Arial" panose="020B0604020202020204" pitchFamily="34" charset="0"/>
              <a:buChar char="•"/>
            </a:pPr>
            <a:r>
              <a:rPr lang="en-US" sz="1200" dirty="0"/>
              <a:t>Expenses for Cost of Goods (Direct) accounts start with 5 or 6 </a:t>
            </a:r>
          </a:p>
          <a:p>
            <a:pPr marL="274320" marR="68580" indent="-274320">
              <a:lnSpc>
                <a:spcPct val="120000"/>
              </a:lnSpc>
              <a:spcBef>
                <a:spcPts val="0"/>
              </a:spcBef>
              <a:spcAft>
                <a:spcPts val="1200"/>
              </a:spcAft>
              <a:buClr>
                <a:srgbClr val="9CCB52"/>
              </a:buClr>
              <a:buFont typeface="Arial" panose="020B0604020202020204" pitchFamily="34" charset="0"/>
              <a:buChar char="•"/>
            </a:pPr>
            <a:r>
              <a:rPr lang="en-US" sz="1200" dirty="0"/>
              <a:t>Expenses for General &amp; Admin (Indirect/overhead) start with 7 or 8 </a:t>
            </a:r>
          </a:p>
          <a:p>
            <a:pPr marL="274320" marR="68580" indent="-274320">
              <a:lnSpc>
                <a:spcPct val="120000"/>
              </a:lnSpc>
              <a:spcBef>
                <a:spcPts val="0"/>
              </a:spcBef>
              <a:spcAft>
                <a:spcPts val="1200"/>
              </a:spcAft>
              <a:buClr>
                <a:srgbClr val="9CCB52"/>
              </a:buClr>
              <a:buFont typeface="Arial" panose="020B0604020202020204" pitchFamily="34" charset="0"/>
              <a:buChar char="•"/>
            </a:pPr>
            <a:r>
              <a:rPr lang="en-US" sz="1200" dirty="0"/>
              <a:t>Other Income &amp; Expense accounts start with a 9</a:t>
            </a:r>
          </a:p>
          <a:p>
            <a:pPr marL="274320" indent="274320" algn="l">
              <a:lnSpc>
                <a:spcPct val="120000"/>
              </a:lnSpc>
              <a:spcBef>
                <a:spcPts val="2948"/>
              </a:spcBef>
              <a:spcAft>
                <a:spcPts val="0"/>
              </a:spcAft>
              <a:buFont typeface="Symbol"/>
              <a:buChar char="·"/>
            </a:pPr>
            <a:endParaRPr lang="en-US" sz="1400" spc="-8" dirty="0">
              <a:solidFill>
                <a:srgbClr val="000000"/>
              </a:solidFill>
              <a:latin typeface="GT Walsheim Bl" panose="00000900000000000000" pitchFamily="2" charset="0"/>
            </a:endParaRPr>
          </a:p>
        </p:txBody>
      </p:sp>
      <p:sp>
        <p:nvSpPr>
          <p:cNvPr id="5" name="Rectangle 4">
            <a:extLst>
              <a:ext uri="{FF2B5EF4-FFF2-40B4-BE49-F238E27FC236}">
                <a16:creationId xmlns:a16="http://schemas.microsoft.com/office/drawing/2014/main" id="{83B8638F-3FE7-7E61-F763-535FF7F90CC6}"/>
              </a:ext>
            </a:extLst>
          </p:cNvPr>
          <p:cNvSpPr/>
          <p:nvPr/>
        </p:nvSpPr>
        <p:spPr>
          <a:xfrm>
            <a:off x="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pic>
        <p:nvPicPr>
          <p:cNvPr id="6" name="Picture Placeholder 7">
            <a:extLst>
              <a:ext uri="{FF2B5EF4-FFF2-40B4-BE49-F238E27FC236}">
                <a16:creationId xmlns:a16="http://schemas.microsoft.com/office/drawing/2014/main" id="{BA930678-9D82-090C-C30C-511519C46F5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487" r="2487"/>
          <a:stretch/>
        </p:blipFill>
        <p:spPr>
          <a:xfrm>
            <a:off x="0" y="57150"/>
            <a:ext cx="3733800" cy="5086350"/>
          </a:xfrm>
        </p:spPr>
      </p:pic>
    </p:spTree>
    <p:extLst>
      <p:ext uri="{BB962C8B-B14F-4D97-AF65-F5344CB8AC3E}">
        <p14:creationId xmlns:p14="http://schemas.microsoft.com/office/powerpoint/2010/main" val="1618140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2000" y="636986"/>
            <a:ext cx="6400800" cy="838200"/>
          </a:xfrm>
          <a:prstGeom prst="rect">
            <a:avLst/>
          </a:prstGeom>
          <a:noFill/>
          <a:ln w="0" cmpd="sng">
            <a:noFill/>
            <a:prstDash val="solid"/>
          </a:ln>
        </p:spPr>
        <p:txBody>
          <a:bodyPr vert="horz" lIns="0" tIns="0" rIns="0" bIns="0" rtlCol="0" anchor="t">
            <a:normAutofit/>
          </a:bodyPr>
          <a:lstStyle/>
          <a:p>
            <a:pPr>
              <a:buNone/>
            </a:pPr>
            <a:r>
              <a:rPr lang="en-US" sz="2100" dirty="0">
                <a:solidFill>
                  <a:srgbClr val="000000"/>
                </a:solidFill>
              </a:rPr>
              <a:t>The Five Types of Accounts </a:t>
            </a:r>
            <a:br>
              <a:rPr lang="en-US" sz="2100" dirty="0">
                <a:solidFill>
                  <a:srgbClr val="000000"/>
                </a:solidFill>
              </a:rPr>
            </a:br>
            <a:r>
              <a:rPr lang="en-US" sz="1600" dirty="0">
                <a:solidFill>
                  <a:srgbClr val="000000"/>
                </a:solidFill>
              </a:rPr>
              <a:t>Relationship To Balance Sheet &amp; Income Statement</a:t>
            </a:r>
            <a:endParaRPr lang="en-US" sz="1800" dirty="0">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304683225"/>
              </p:ext>
            </p:extLst>
          </p:nvPr>
        </p:nvGraphicFramePr>
        <p:xfrm>
          <a:off x="762000" y="1475186"/>
          <a:ext cx="6131243" cy="1401322"/>
        </p:xfrm>
        <a:graphic>
          <a:graphicData uri="http://schemas.openxmlformats.org/drawingml/2006/table">
            <a:tbl>
              <a:tblPr/>
              <a:tblGrid>
                <a:gridCol w="1403509">
                  <a:extLst>
                    <a:ext uri="{9D8B030D-6E8A-4147-A177-3AD203B41FA5}">
                      <a16:colId xmlns:a16="http://schemas.microsoft.com/office/drawing/2014/main" val="20000"/>
                    </a:ext>
                  </a:extLst>
                </a:gridCol>
                <a:gridCol w="1220629">
                  <a:extLst>
                    <a:ext uri="{9D8B030D-6E8A-4147-A177-3AD203B41FA5}">
                      <a16:colId xmlns:a16="http://schemas.microsoft.com/office/drawing/2014/main" val="20001"/>
                    </a:ext>
                  </a:extLst>
                </a:gridCol>
                <a:gridCol w="1257300">
                  <a:extLst>
                    <a:ext uri="{9D8B030D-6E8A-4147-A177-3AD203B41FA5}">
                      <a16:colId xmlns:a16="http://schemas.microsoft.com/office/drawing/2014/main" val="20002"/>
                    </a:ext>
                  </a:extLst>
                </a:gridCol>
                <a:gridCol w="1234440">
                  <a:extLst>
                    <a:ext uri="{9D8B030D-6E8A-4147-A177-3AD203B41FA5}">
                      <a16:colId xmlns:a16="http://schemas.microsoft.com/office/drawing/2014/main" val="20003"/>
                    </a:ext>
                  </a:extLst>
                </a:gridCol>
                <a:gridCol w="1015365">
                  <a:extLst>
                    <a:ext uri="{9D8B030D-6E8A-4147-A177-3AD203B41FA5}">
                      <a16:colId xmlns:a16="http://schemas.microsoft.com/office/drawing/2014/main" val="20004"/>
                    </a:ext>
                  </a:extLst>
                </a:gridCol>
              </a:tblGrid>
              <a:tr h="195160">
                <a:tc>
                  <a:txBody>
                    <a:bodyPr/>
                    <a:lstStyle/>
                    <a:p>
                      <a:pPr marL="0" marR="0" indent="0" algn="l">
                        <a:lnSpc>
                          <a:spcPct val="100000"/>
                        </a:lnSpc>
                        <a:spcBef>
                          <a:spcPts val="0"/>
                        </a:spcBef>
                        <a:spcAft>
                          <a:spcPts val="0"/>
                        </a:spcAft>
                      </a:pPr>
                      <a:r>
                        <a:rPr lang="en-US" sz="1000" spc="0" dirty="0">
                          <a:solidFill>
                            <a:srgbClr val="000000"/>
                          </a:solidFill>
                          <a:latin typeface="GT Walsheim Bl" panose="00000900000000000000" pitchFamily="2" charset="0"/>
                        </a:rPr>
                        <a:t> </a:t>
                      </a:r>
                    </a:p>
                  </a:txBody>
                  <a:tcPr marL="0" marR="0" marT="0" marB="0">
                    <a:lnL w="0" cmpd="sng">
                      <a:noFill/>
                      <a:prstDash val="solid"/>
                    </a:lnL>
                    <a:lnR w="0" cmpd="sng">
                      <a:noFill/>
                      <a:prstDash val="solid"/>
                    </a:lnR>
                    <a:lnT w="0" cmpd="sng">
                      <a:noFill/>
                      <a:prstDash val="solid"/>
                    </a:lnT>
                    <a:lnB w="0" cmpd="sng">
                      <a:noFill/>
                      <a:prstDash val="solid"/>
                    </a:lnB>
                    <a:solidFill>
                      <a:srgbClr val="E1EEDA"/>
                    </a:solidFill>
                  </a:tcPr>
                </a:tc>
                <a:tc>
                  <a:txBody>
                    <a:bodyPr/>
                    <a:lstStyle/>
                    <a:p>
                      <a:pPr marL="0" marR="60960" indent="0" algn="r">
                        <a:lnSpc>
                          <a:spcPts val="1600"/>
                        </a:lnSpc>
                        <a:spcBef>
                          <a:spcPts val="0"/>
                        </a:spcBef>
                        <a:spcAft>
                          <a:spcPts val="0"/>
                        </a:spcAft>
                      </a:pPr>
                      <a:r>
                        <a:rPr lang="en-US" sz="1000" b="1" spc="0" dirty="0">
                          <a:solidFill>
                            <a:srgbClr val="000000"/>
                          </a:solidFill>
                          <a:latin typeface="GT Walsheim Bl" panose="00000900000000000000" pitchFamily="2" charset="0"/>
                        </a:rPr>
                        <a:t>BALANCE SHEET </a:t>
                      </a:r>
                    </a:p>
                  </a:txBody>
                  <a:tcPr marL="0" marR="0" marT="0" marB="0" anchor="ctr">
                    <a:lnL w="0" cmpd="sng">
                      <a:noFill/>
                      <a:prstDash val="solid"/>
                    </a:lnL>
                    <a:lnR w="0" cmpd="sng">
                      <a:noFill/>
                      <a:prstDash val="solid"/>
                    </a:lnR>
                    <a:lnT w="0" cmpd="sng">
                      <a:noFill/>
                      <a:prstDash val="solid"/>
                    </a:lnT>
                    <a:lnB w="0" cmpd="sng">
                      <a:noFill/>
                      <a:prstDash val="solid"/>
                    </a:lnB>
                    <a:solidFill>
                      <a:srgbClr val="E1EEDA"/>
                    </a:solidFill>
                  </a:tcPr>
                </a:tc>
                <a:tc>
                  <a:txBody>
                    <a:bodyPr/>
                    <a:lstStyle/>
                    <a:p>
                      <a:pPr marL="0" marR="0" indent="0" algn="l">
                        <a:lnSpc>
                          <a:spcPct val="100000"/>
                        </a:lnSpc>
                        <a:spcBef>
                          <a:spcPts val="0"/>
                        </a:spcBef>
                        <a:spcAft>
                          <a:spcPts val="0"/>
                        </a:spcAft>
                      </a:pPr>
                      <a:r>
                        <a:rPr lang="en-US" sz="1000" spc="0" dirty="0">
                          <a:solidFill>
                            <a:srgbClr val="000000"/>
                          </a:solidFill>
                          <a:latin typeface="GT Walsheim Bl" panose="00000900000000000000" pitchFamily="2" charset="0"/>
                        </a:rPr>
                        <a:t> </a:t>
                      </a:r>
                    </a:p>
                  </a:txBody>
                  <a:tcPr marL="0" marR="0" marT="0" marB="0">
                    <a:lnL w="0" cmpd="sng">
                      <a:noFill/>
                      <a:prstDash val="solid"/>
                    </a:lnL>
                    <a:lnR w="0" cmpd="sng">
                      <a:noFill/>
                      <a:prstDash val="solid"/>
                    </a:lnR>
                    <a:lnT w="0" cmpd="sng">
                      <a:noFill/>
                      <a:prstDash val="solid"/>
                    </a:lnT>
                    <a:lnB w="0" cmpd="sng">
                      <a:noFill/>
                      <a:prstDash val="solid"/>
                    </a:lnB>
                    <a:solidFill>
                      <a:srgbClr val="E1EEDA"/>
                    </a:solidFill>
                  </a:tcPr>
                </a:tc>
                <a:tc gridSpan="2">
                  <a:txBody>
                    <a:bodyPr/>
                    <a:lstStyle/>
                    <a:p>
                      <a:pPr marL="0" marR="505460" indent="0" algn="r">
                        <a:lnSpc>
                          <a:spcPts val="1600"/>
                        </a:lnSpc>
                        <a:spcBef>
                          <a:spcPts val="0"/>
                        </a:spcBef>
                        <a:spcAft>
                          <a:spcPts val="0"/>
                        </a:spcAft>
                      </a:pPr>
                      <a:r>
                        <a:rPr lang="en-US" sz="1000" b="1" spc="0" dirty="0">
                          <a:solidFill>
                            <a:srgbClr val="000000"/>
                          </a:solidFill>
                          <a:latin typeface="GT Walsheim Bl" panose="00000900000000000000" pitchFamily="2" charset="0"/>
                        </a:rPr>
                        <a:t>INCOME STATEMENT </a:t>
                      </a:r>
                    </a:p>
                  </a:txBody>
                  <a:tcPr marL="0" marR="0" marT="0" marB="0" anchor="ctr">
                    <a:lnL w="0" cmpd="sng">
                      <a:noFill/>
                      <a:prstDash val="solid"/>
                    </a:lnL>
                    <a:lnR w="0" cmpd="sng">
                      <a:noFill/>
                      <a:prstDash val="solid"/>
                    </a:lnR>
                    <a:lnT w="0" cmpd="sng">
                      <a:noFill/>
                      <a:prstDash val="solid"/>
                    </a:lnT>
                    <a:lnB w="0" cmpd="sng">
                      <a:noFill/>
                      <a:prstDash val="solid"/>
                    </a:lnB>
                    <a:solidFill>
                      <a:srgbClr val="D9E0F1"/>
                    </a:solidFill>
                  </a:tcPr>
                </a:tc>
                <a:tc hMerge="1">
                  <a:txBody>
                    <a:bodyPr/>
                    <a:lstStyle/>
                    <a:p>
                      <a:endParaRPr/>
                    </a:p>
                  </a:txBody>
                  <a:tcPr/>
                </a:tc>
                <a:extLst>
                  <a:ext uri="{0D108BD9-81ED-4DB2-BD59-A6C34878D82A}">
                    <a16:rowId xmlns:a16="http://schemas.microsoft.com/office/drawing/2014/main" val="10000"/>
                  </a:ext>
                </a:extLst>
              </a:tr>
              <a:tr h="268648">
                <a:tc>
                  <a:txBody>
                    <a:bodyPr/>
                    <a:lstStyle/>
                    <a:p>
                      <a:pPr marL="0" marR="0" indent="0" algn="ctr">
                        <a:lnSpc>
                          <a:spcPts val="1600"/>
                        </a:lnSpc>
                        <a:spcBef>
                          <a:spcPts val="280"/>
                        </a:spcBef>
                        <a:spcAft>
                          <a:spcPts val="0"/>
                        </a:spcAft>
                      </a:pPr>
                      <a:r>
                        <a:rPr lang="en-US" sz="1000" b="1" spc="0" dirty="0">
                          <a:solidFill>
                            <a:srgbClr val="000000"/>
                          </a:solidFill>
                          <a:latin typeface="GT Walsheim Bl" panose="00000900000000000000" pitchFamily="2" charset="0"/>
                        </a:rPr>
                        <a:t>ASSETS </a:t>
                      </a:r>
                    </a:p>
                  </a:txBody>
                  <a:tcPr marL="0" marR="0" marT="0" marB="0" anchor="ctr">
                    <a:lnL w="0" cmpd="sng">
                      <a:noFill/>
                      <a:prstDash val="solid"/>
                    </a:lnL>
                    <a:lnR w="0" cmpd="sng">
                      <a:noFill/>
                      <a:prstDash val="solid"/>
                    </a:lnR>
                    <a:lnT w="0" cmpd="sng">
                      <a:noFill/>
                      <a:prstDash val="solid"/>
                    </a:lnT>
                    <a:lnB w="0" cmpd="sng">
                      <a:noFill/>
                      <a:prstDash val="solid"/>
                    </a:lnB>
                    <a:solidFill>
                      <a:srgbClr val="A9D08E"/>
                    </a:solidFill>
                  </a:tcPr>
                </a:tc>
                <a:tc>
                  <a:txBody>
                    <a:bodyPr/>
                    <a:lstStyle/>
                    <a:p>
                      <a:pPr marL="0" marR="232410" indent="0" algn="r">
                        <a:lnSpc>
                          <a:spcPts val="1600"/>
                        </a:lnSpc>
                        <a:spcBef>
                          <a:spcPts val="280"/>
                        </a:spcBef>
                        <a:spcAft>
                          <a:spcPts val="0"/>
                        </a:spcAft>
                      </a:pPr>
                      <a:r>
                        <a:rPr lang="en-US" sz="1000" b="1" spc="0" dirty="0">
                          <a:solidFill>
                            <a:srgbClr val="000000"/>
                          </a:solidFill>
                          <a:latin typeface="GT Walsheim Bl" panose="00000900000000000000" pitchFamily="2" charset="0"/>
                        </a:rPr>
                        <a:t>LIABILITIES </a:t>
                      </a:r>
                    </a:p>
                  </a:txBody>
                  <a:tcPr marL="0" marR="0" marT="0" marB="0" anchor="ctr">
                    <a:lnL w="0" cmpd="sng">
                      <a:noFill/>
                      <a:prstDash val="solid"/>
                    </a:lnL>
                    <a:lnR w="0" cmpd="sng">
                      <a:noFill/>
                      <a:prstDash val="solid"/>
                    </a:lnR>
                    <a:lnT w="0" cmpd="sng">
                      <a:noFill/>
                      <a:prstDash val="solid"/>
                    </a:lnT>
                    <a:lnB w="0" cmpd="sng">
                      <a:noFill/>
                      <a:prstDash val="solid"/>
                    </a:lnB>
                    <a:solidFill>
                      <a:srgbClr val="F8CAAC"/>
                    </a:solidFill>
                  </a:tcPr>
                </a:tc>
                <a:tc>
                  <a:txBody>
                    <a:bodyPr/>
                    <a:lstStyle/>
                    <a:p>
                      <a:pPr marL="0" marR="482600" indent="0" algn="r">
                        <a:lnSpc>
                          <a:spcPts val="1600"/>
                        </a:lnSpc>
                        <a:spcBef>
                          <a:spcPts val="280"/>
                        </a:spcBef>
                        <a:spcAft>
                          <a:spcPts val="0"/>
                        </a:spcAft>
                      </a:pPr>
                      <a:r>
                        <a:rPr lang="en-US" sz="1000" b="1" spc="0" dirty="0">
                          <a:solidFill>
                            <a:srgbClr val="000000"/>
                          </a:solidFill>
                          <a:latin typeface="GT Walsheim Bl" panose="00000900000000000000" pitchFamily="2" charset="0"/>
                        </a:rPr>
                        <a:t>EQUITY </a:t>
                      </a:r>
                    </a:p>
                  </a:txBody>
                  <a:tcPr marL="0" marR="0" marT="0" marB="0" anchor="ctr">
                    <a:lnL w="0" cmpd="sng">
                      <a:noFill/>
                      <a:prstDash val="solid"/>
                    </a:lnL>
                    <a:lnR w="0" cmpd="sng">
                      <a:noFill/>
                      <a:prstDash val="solid"/>
                    </a:lnR>
                    <a:lnT w="0" cmpd="sng">
                      <a:noFill/>
                      <a:prstDash val="solid"/>
                    </a:lnT>
                    <a:lnB w="0" cmpd="sng">
                      <a:noFill/>
                      <a:prstDash val="solid"/>
                    </a:lnB>
                    <a:solidFill>
                      <a:srgbClr val="8EA9DB"/>
                    </a:solidFill>
                  </a:tcPr>
                </a:tc>
                <a:tc>
                  <a:txBody>
                    <a:bodyPr/>
                    <a:lstStyle/>
                    <a:p>
                      <a:pPr marL="0" marR="0" indent="0" algn="ctr">
                        <a:lnSpc>
                          <a:spcPts val="1600"/>
                        </a:lnSpc>
                        <a:spcBef>
                          <a:spcPts val="280"/>
                        </a:spcBef>
                        <a:spcAft>
                          <a:spcPts val="0"/>
                        </a:spcAft>
                      </a:pPr>
                      <a:r>
                        <a:rPr lang="en-US" sz="1000" b="1" spc="0" dirty="0">
                          <a:solidFill>
                            <a:srgbClr val="000000"/>
                          </a:solidFill>
                          <a:latin typeface="GT Walsheim Bl" panose="00000900000000000000" pitchFamily="2" charset="0"/>
                        </a:rPr>
                        <a:t>INCOME </a:t>
                      </a:r>
                    </a:p>
                  </a:txBody>
                  <a:tcPr marL="0" marR="0" marT="0" marB="0" anchor="ctr">
                    <a:lnL w="0" cmpd="sng">
                      <a:noFill/>
                      <a:prstDash val="solid"/>
                    </a:lnL>
                    <a:lnR w="0" cmpd="sng">
                      <a:noFill/>
                      <a:prstDash val="solid"/>
                    </a:lnR>
                    <a:lnT w="0" cmpd="sng">
                      <a:noFill/>
                      <a:prstDash val="solid"/>
                    </a:lnT>
                    <a:lnB w="0" cmpd="sng">
                      <a:noFill/>
                      <a:prstDash val="solid"/>
                    </a:lnB>
                    <a:solidFill>
                      <a:srgbClr val="FFD966"/>
                    </a:solidFill>
                  </a:tcPr>
                </a:tc>
                <a:tc>
                  <a:txBody>
                    <a:bodyPr/>
                    <a:lstStyle/>
                    <a:p>
                      <a:pPr marL="0" marR="0" indent="0" algn="ctr">
                        <a:lnSpc>
                          <a:spcPts val="1600"/>
                        </a:lnSpc>
                        <a:spcBef>
                          <a:spcPts val="280"/>
                        </a:spcBef>
                        <a:spcAft>
                          <a:spcPts val="0"/>
                        </a:spcAft>
                      </a:pPr>
                      <a:r>
                        <a:rPr lang="en-US" sz="1000" b="1" spc="0" dirty="0">
                          <a:solidFill>
                            <a:srgbClr val="000000"/>
                          </a:solidFill>
                          <a:latin typeface="GT Walsheim Bl" panose="00000900000000000000" pitchFamily="2" charset="0"/>
                        </a:rPr>
                        <a:t>EXPENSE </a:t>
                      </a:r>
                    </a:p>
                  </a:txBody>
                  <a:tcPr marL="0" marR="0" marT="0" marB="0" anchor="ctr">
                    <a:lnL w="0" cmpd="sng">
                      <a:noFill/>
                      <a:prstDash val="solid"/>
                    </a:lnL>
                    <a:lnR w="0" cmpd="sng">
                      <a:noFill/>
                      <a:prstDash val="solid"/>
                    </a:lnR>
                    <a:lnT w="0" cmpd="sng">
                      <a:noFill/>
                      <a:prstDash val="solid"/>
                    </a:lnT>
                    <a:lnB w="0" cmpd="sng">
                      <a:noFill/>
                      <a:prstDash val="solid"/>
                    </a:lnB>
                    <a:solidFill>
                      <a:srgbClr val="ACB8C9"/>
                    </a:solidFill>
                  </a:tcPr>
                </a:tc>
                <a:extLst>
                  <a:ext uri="{0D108BD9-81ED-4DB2-BD59-A6C34878D82A}">
                    <a16:rowId xmlns:a16="http://schemas.microsoft.com/office/drawing/2014/main" val="10001"/>
                  </a:ext>
                </a:extLst>
              </a:tr>
              <a:tr h="857330">
                <a:tc>
                  <a:txBody>
                    <a:bodyPr/>
                    <a:lstStyle/>
                    <a:p>
                      <a:pPr marL="0" marR="0" indent="0" algn="ctr">
                        <a:lnSpc>
                          <a:spcPts val="1900"/>
                        </a:lnSpc>
                        <a:spcBef>
                          <a:spcPts val="0"/>
                        </a:spcBef>
                        <a:spcAft>
                          <a:spcPts val="0"/>
                        </a:spcAft>
                      </a:pPr>
                      <a:r>
                        <a:rPr lang="en-US" sz="1000" spc="0" dirty="0">
                          <a:solidFill>
                            <a:srgbClr val="000000"/>
                          </a:solidFill>
                          <a:latin typeface="GT Walsheim Lt" panose="00000400000000000000" pitchFamily="2" charset="0"/>
                        </a:rPr>
                        <a:t>Checking Account </a:t>
                      </a:r>
                      <a:br>
                        <a:rPr sz="1000" dirty="0">
                          <a:latin typeface="GT Walsheim Lt" panose="00000400000000000000" pitchFamily="2" charset="0"/>
                        </a:rPr>
                      </a:br>
                      <a:r>
                        <a:rPr lang="en-US" sz="1000" spc="0" dirty="0">
                          <a:solidFill>
                            <a:srgbClr val="000000"/>
                          </a:solidFill>
                          <a:latin typeface="GT Walsheim Lt" panose="00000400000000000000" pitchFamily="2" charset="0"/>
                        </a:rPr>
                        <a:t>Accounts Receivable </a:t>
                      </a:r>
                      <a:br>
                        <a:rPr sz="1000" dirty="0">
                          <a:latin typeface="GT Walsheim Lt" panose="00000400000000000000" pitchFamily="2" charset="0"/>
                        </a:rPr>
                      </a:br>
                      <a:r>
                        <a:rPr lang="en-US" sz="1000" spc="0" dirty="0">
                          <a:solidFill>
                            <a:srgbClr val="000000"/>
                          </a:solidFill>
                          <a:latin typeface="GT Walsheim Lt" panose="00000400000000000000" pitchFamily="2" charset="0"/>
                        </a:rPr>
                        <a:t>Inventory </a:t>
                      </a:r>
                      <a:br>
                        <a:rPr sz="1000" dirty="0">
                          <a:latin typeface="GT Walsheim Lt" panose="00000400000000000000" pitchFamily="2" charset="0"/>
                        </a:rPr>
                      </a:br>
                      <a:r>
                        <a:rPr lang="en-US" sz="1000" spc="0" dirty="0">
                          <a:solidFill>
                            <a:srgbClr val="000000"/>
                          </a:solidFill>
                          <a:latin typeface="GT Walsheim Lt" panose="00000400000000000000" pitchFamily="2" charset="0"/>
                        </a:rPr>
                        <a:t>Fixed Assets </a:t>
                      </a:r>
                    </a:p>
                  </a:txBody>
                  <a:tcPr marL="0" marR="0" marT="0" marB="0">
                    <a:lnL w="0" cmpd="sng">
                      <a:noFill/>
                      <a:prstDash val="solid"/>
                    </a:lnL>
                    <a:lnR w="0" cmpd="sng">
                      <a:noFill/>
                      <a:prstDash val="solid"/>
                    </a:lnR>
                    <a:lnT w="0" cmpd="sng">
                      <a:noFill/>
                      <a:prstDash val="solid"/>
                    </a:lnT>
                    <a:lnB w="0" cmpd="sng">
                      <a:noFill/>
                      <a:prstDash val="solid"/>
                    </a:lnB>
                    <a:solidFill>
                      <a:schemeClr val="bg1"/>
                    </a:solidFill>
                  </a:tcPr>
                </a:tc>
                <a:tc>
                  <a:txBody>
                    <a:bodyPr/>
                    <a:lstStyle/>
                    <a:p>
                      <a:pPr marL="0" marR="0" indent="0" algn="ctr">
                        <a:lnSpc>
                          <a:spcPts val="1900"/>
                        </a:lnSpc>
                        <a:spcBef>
                          <a:spcPts val="0"/>
                        </a:spcBef>
                        <a:spcAft>
                          <a:spcPts val="1725"/>
                        </a:spcAft>
                      </a:pPr>
                      <a:r>
                        <a:rPr lang="en-US" sz="1000" spc="0" dirty="0">
                          <a:solidFill>
                            <a:srgbClr val="000000"/>
                          </a:solidFill>
                          <a:latin typeface="GT Walsheim Lt" panose="00000400000000000000" pitchFamily="2" charset="0"/>
                        </a:rPr>
                        <a:t>Accounts Payable </a:t>
                      </a:r>
                      <a:br>
                        <a:rPr sz="1000" dirty="0">
                          <a:latin typeface="GT Walsheim Lt" panose="00000400000000000000" pitchFamily="2" charset="0"/>
                        </a:rPr>
                      </a:br>
                      <a:r>
                        <a:rPr lang="en-US" sz="1000" spc="0" dirty="0">
                          <a:solidFill>
                            <a:srgbClr val="000000"/>
                          </a:solidFill>
                          <a:latin typeface="GT Walsheim Lt" panose="00000400000000000000" pitchFamily="2" charset="0"/>
                        </a:rPr>
                        <a:t>Taxes Payable </a:t>
                      </a:r>
                      <a:br>
                        <a:rPr sz="1000" dirty="0">
                          <a:latin typeface="GT Walsheim Lt" panose="00000400000000000000" pitchFamily="2" charset="0"/>
                        </a:rPr>
                      </a:br>
                      <a:r>
                        <a:rPr lang="en-US" sz="1000" spc="0" dirty="0">
                          <a:solidFill>
                            <a:srgbClr val="000000"/>
                          </a:solidFill>
                          <a:latin typeface="GT Walsheim Lt" panose="00000400000000000000" pitchFamily="2" charset="0"/>
                        </a:rPr>
                        <a:t>Loans </a:t>
                      </a:r>
                    </a:p>
                  </a:txBody>
                  <a:tcPr marL="0" marR="0" marT="0" marB="0">
                    <a:lnL w="0" cmpd="sng">
                      <a:noFill/>
                      <a:prstDash val="solid"/>
                    </a:lnL>
                    <a:lnR w="0" cmpd="sng">
                      <a:noFill/>
                      <a:prstDash val="solid"/>
                    </a:lnR>
                    <a:lnT w="0" cmpd="sng">
                      <a:noFill/>
                      <a:prstDash val="solid"/>
                    </a:lnT>
                    <a:lnB w="0" cmpd="sng">
                      <a:noFill/>
                      <a:prstDash val="solid"/>
                    </a:lnB>
                    <a:solidFill>
                      <a:schemeClr val="bg1"/>
                    </a:solidFill>
                  </a:tcPr>
                </a:tc>
                <a:tc gridSpan="2">
                  <a:txBody>
                    <a:bodyPr/>
                    <a:lstStyle/>
                    <a:p>
                      <a:pPr marL="91440" marR="0" indent="0" algn="l">
                        <a:lnSpc>
                          <a:spcPts val="1700"/>
                        </a:lnSpc>
                        <a:spcBef>
                          <a:spcPts val="185"/>
                        </a:spcBef>
                        <a:spcAft>
                          <a:spcPts val="0"/>
                        </a:spcAft>
                        <a:tabLst>
                          <a:tab pos="3246120" algn="r"/>
                        </a:tabLst>
                      </a:pPr>
                      <a:r>
                        <a:rPr lang="en-US" sz="1000" spc="0" dirty="0">
                          <a:solidFill>
                            <a:srgbClr val="000000"/>
                          </a:solidFill>
                          <a:latin typeface="GT Walsheim Lt" panose="00000400000000000000" pitchFamily="2" charset="0"/>
                        </a:rPr>
                        <a:t>Owner Investment   Sales of Goods </a:t>
                      </a:r>
                    </a:p>
                    <a:p>
                      <a:pPr marL="91440" marR="0" indent="0" algn="l">
                        <a:lnSpc>
                          <a:spcPts val="1700"/>
                        </a:lnSpc>
                        <a:spcBef>
                          <a:spcPts val="185"/>
                        </a:spcBef>
                        <a:spcAft>
                          <a:spcPts val="0"/>
                        </a:spcAft>
                        <a:tabLst>
                          <a:tab pos="3246120" algn="r"/>
                        </a:tabLst>
                      </a:pPr>
                      <a:r>
                        <a:rPr lang="en-US" sz="1000" spc="0" dirty="0">
                          <a:solidFill>
                            <a:srgbClr val="000000"/>
                          </a:solidFill>
                          <a:latin typeface="GT Walsheim Lt" panose="00000400000000000000" pitchFamily="2" charset="0"/>
                        </a:rPr>
                        <a:t>    Distributions                    &amp; </a:t>
                      </a:r>
                    </a:p>
                    <a:p>
                      <a:pPr marL="91440" marR="0" indent="0" algn="l">
                        <a:lnSpc>
                          <a:spcPts val="1900"/>
                        </a:lnSpc>
                        <a:spcBef>
                          <a:spcPts val="0"/>
                        </a:spcBef>
                        <a:spcAft>
                          <a:spcPts val="1725"/>
                        </a:spcAft>
                        <a:tabLst>
                          <a:tab pos="2148840" algn="l"/>
                        </a:tabLst>
                      </a:pPr>
                      <a:r>
                        <a:rPr lang="en-US" sz="1000" spc="0" dirty="0">
                          <a:solidFill>
                            <a:srgbClr val="000000"/>
                          </a:solidFill>
                          <a:latin typeface="GT Walsheim Lt" panose="00000400000000000000" pitchFamily="2" charset="0"/>
                        </a:rPr>
                        <a:t>Retained Earnings        Services</a:t>
                      </a:r>
                    </a:p>
                  </a:txBody>
                  <a:tcPr marL="0" marR="0" marT="0" marB="0">
                    <a:lnL w="0" cmpd="sng">
                      <a:noFill/>
                      <a:prstDash val="solid"/>
                    </a:lnL>
                    <a:lnR w="0" cmpd="sng">
                      <a:noFill/>
                      <a:prstDash val="solid"/>
                    </a:lnR>
                    <a:lnT w="0" cmpd="sng">
                      <a:noFill/>
                      <a:prstDash val="solid"/>
                    </a:lnT>
                    <a:lnB w="0" cmpd="sng">
                      <a:noFill/>
                      <a:prstDash val="solid"/>
                    </a:lnB>
                    <a:solidFill>
                      <a:schemeClr val="bg1"/>
                    </a:solidFill>
                  </a:tcPr>
                </a:tc>
                <a:tc hMerge="1">
                  <a:txBody>
                    <a:bodyPr/>
                    <a:lstStyle/>
                    <a:p>
                      <a:endParaRPr/>
                    </a:p>
                  </a:txBody>
                  <a:tcPr/>
                </a:tc>
                <a:tc>
                  <a:txBody>
                    <a:bodyPr/>
                    <a:lstStyle/>
                    <a:p>
                      <a:pPr marL="0" marR="0" indent="0" algn="ctr">
                        <a:lnSpc>
                          <a:spcPts val="1900"/>
                        </a:lnSpc>
                        <a:spcBef>
                          <a:spcPts val="0"/>
                        </a:spcBef>
                        <a:spcAft>
                          <a:spcPts val="0"/>
                        </a:spcAft>
                      </a:pPr>
                      <a:r>
                        <a:rPr lang="en-US" sz="1000" spc="0" dirty="0">
                          <a:solidFill>
                            <a:srgbClr val="000000"/>
                          </a:solidFill>
                          <a:latin typeface="GT Walsheim Lt" panose="00000400000000000000" pitchFamily="2" charset="0"/>
                          <a:ea typeface="+mn-ea"/>
                          <a:cs typeface="+mn-cs"/>
                        </a:rPr>
                        <a:t>Payroll &amp;</a:t>
                      </a:r>
                      <a:br>
                        <a:rPr lang="en-US" sz="1000" spc="0" dirty="0">
                          <a:solidFill>
                            <a:srgbClr val="000000"/>
                          </a:solidFill>
                          <a:latin typeface="GT Walsheim Lt" panose="00000400000000000000" pitchFamily="2" charset="0"/>
                          <a:ea typeface="+mn-ea"/>
                          <a:cs typeface="+mn-cs"/>
                        </a:rPr>
                      </a:br>
                      <a:r>
                        <a:rPr lang="en-US" sz="1000" spc="0" dirty="0">
                          <a:solidFill>
                            <a:srgbClr val="000000"/>
                          </a:solidFill>
                          <a:latin typeface="GT Walsheim Lt" panose="00000400000000000000" pitchFamily="2" charset="0"/>
                          <a:ea typeface="+mn-ea"/>
                          <a:cs typeface="+mn-cs"/>
                        </a:rPr>
                        <a:t>Benefits</a:t>
                      </a:r>
                      <a:br>
                        <a:rPr sz="1000" dirty="0">
                          <a:latin typeface="GT Walsheim Lt" panose="00000400000000000000" pitchFamily="2" charset="0"/>
                        </a:rPr>
                      </a:br>
                      <a:r>
                        <a:rPr lang="en-US" sz="1000" spc="0" dirty="0">
                          <a:solidFill>
                            <a:srgbClr val="000000"/>
                          </a:solidFill>
                          <a:latin typeface="GT Walsheim Lt" panose="00000400000000000000" pitchFamily="2" charset="0"/>
                        </a:rPr>
                        <a:t>Rent</a:t>
                      </a:r>
                      <a:br>
                        <a:rPr sz="1000" dirty="0">
                          <a:latin typeface="GT Walsheim Lt" panose="00000400000000000000" pitchFamily="2" charset="0"/>
                        </a:rPr>
                      </a:br>
                      <a:r>
                        <a:rPr lang="en-US" sz="1000" spc="0" dirty="0">
                          <a:solidFill>
                            <a:srgbClr val="000000"/>
                          </a:solidFill>
                          <a:latin typeface="GT Walsheim Lt" panose="00000400000000000000" pitchFamily="2" charset="0"/>
                          <a:ea typeface="+mn-ea"/>
                          <a:cs typeface="+mn-cs"/>
                        </a:rPr>
                        <a:t>Subcontractors</a:t>
                      </a:r>
                    </a:p>
                  </a:txBody>
                  <a:tcPr marL="0" marR="0" marT="0" marB="0">
                    <a:lnL w="0" cmpd="sng">
                      <a:noFill/>
                      <a:prstDash val="solid"/>
                    </a:lnL>
                    <a:lnR w="0" cmpd="sng">
                      <a:noFill/>
                      <a:prstDash val="solid"/>
                    </a:lnR>
                    <a:lnT w="0" cmpd="sng">
                      <a:noFill/>
                      <a:prstDash val="solid"/>
                    </a:lnT>
                    <a:lnB w="0" cmpd="sng">
                      <a:noFill/>
                      <a:prstDash val="solid"/>
                    </a:lnB>
                    <a:solidFill>
                      <a:schemeClr val="bg1"/>
                    </a:solidFill>
                  </a:tcPr>
                </a:tc>
                <a:extLst>
                  <a:ext uri="{0D108BD9-81ED-4DB2-BD59-A6C34878D82A}">
                    <a16:rowId xmlns:a16="http://schemas.microsoft.com/office/drawing/2014/main" val="10002"/>
                  </a:ext>
                </a:extLst>
              </a:tr>
            </a:tbl>
          </a:graphicData>
        </a:graphic>
      </p:graphicFrame>
      <p:sp>
        <p:nvSpPr>
          <p:cNvPr id="8" name="TextBox 7">
            <a:extLst>
              <a:ext uri="{FF2B5EF4-FFF2-40B4-BE49-F238E27FC236}">
                <a16:creationId xmlns:a16="http://schemas.microsoft.com/office/drawing/2014/main" id="{3E00580E-EB54-2C56-C44C-6D5837BD9426}"/>
              </a:ext>
            </a:extLst>
          </p:cNvPr>
          <p:cNvSpPr txBox="1"/>
          <p:nvPr/>
        </p:nvSpPr>
        <p:spPr>
          <a:xfrm>
            <a:off x="762000" y="3181350"/>
            <a:ext cx="8305800" cy="1869743"/>
          </a:xfrm>
          <a:prstGeom prst="rect">
            <a:avLst/>
          </a:prstGeom>
          <a:noFill/>
        </p:spPr>
        <p:txBody>
          <a:bodyPr wrap="square" rtlCol="0">
            <a:spAutoFit/>
          </a:bodyPr>
          <a:lstStyle/>
          <a:p>
            <a:pPr>
              <a:lnSpc>
                <a:spcPts val="1800"/>
              </a:lnSpc>
              <a:spcAft>
                <a:spcPts val="30"/>
              </a:spcAft>
            </a:pPr>
            <a:r>
              <a:rPr lang="en-US" sz="1100" dirty="0">
                <a:solidFill>
                  <a:srgbClr val="000000"/>
                </a:solidFill>
                <a:latin typeface="GT Walsheim Bl" panose="00000900000000000000" pitchFamily="2" charset="0"/>
              </a:rPr>
              <a:t>Balance Sheet: often requested by potential lenders to determine credit limits</a:t>
            </a:r>
          </a:p>
          <a:p>
            <a:pPr marL="0" lvl="6">
              <a:lnSpc>
                <a:spcPts val="1800"/>
              </a:lnSpc>
              <a:spcAft>
                <a:spcPts val="30"/>
              </a:spcAft>
            </a:pPr>
            <a:r>
              <a:rPr lang="en-US" sz="1050" dirty="0">
                <a:solidFill>
                  <a:srgbClr val="000000"/>
                </a:solidFill>
                <a:latin typeface="GT Walsheim Lt" panose="00000400000000000000" pitchFamily="2" charset="0"/>
              </a:rPr>
              <a:t>	Assets = What you own / Who owes you</a:t>
            </a:r>
            <a:br>
              <a:rPr lang="en-US" sz="1050" dirty="0">
                <a:latin typeface="GT Walsheim Lt" panose="00000400000000000000" pitchFamily="2" charset="0"/>
              </a:rPr>
            </a:br>
            <a:r>
              <a:rPr lang="en-US" sz="1050" dirty="0">
                <a:latin typeface="GT Walsheim Lt" panose="00000400000000000000" pitchFamily="2" charset="0"/>
              </a:rPr>
              <a:t>	</a:t>
            </a:r>
            <a:r>
              <a:rPr lang="en-US" sz="1050" dirty="0">
                <a:solidFill>
                  <a:srgbClr val="000000"/>
                </a:solidFill>
                <a:latin typeface="GT Walsheim Lt" panose="00000400000000000000" pitchFamily="2" charset="0"/>
              </a:rPr>
              <a:t>Liabilities = What you owe to others</a:t>
            </a:r>
            <a:br>
              <a:rPr lang="en-US" sz="1050" dirty="0">
                <a:latin typeface="GT Walsheim Lt" panose="00000400000000000000" pitchFamily="2" charset="0"/>
              </a:rPr>
            </a:br>
            <a:r>
              <a:rPr lang="en-US" sz="1050" dirty="0">
                <a:latin typeface="GT Walsheim Lt" panose="00000400000000000000" pitchFamily="2" charset="0"/>
              </a:rPr>
              <a:t>	</a:t>
            </a:r>
            <a:r>
              <a:rPr lang="en-US" sz="1050" dirty="0">
                <a:solidFill>
                  <a:srgbClr val="000000"/>
                </a:solidFill>
                <a:latin typeface="GT Walsheim Lt" panose="00000400000000000000" pitchFamily="2" charset="0"/>
              </a:rPr>
              <a:t>Equity = Assets – Liabilities </a:t>
            </a:r>
            <a:br>
              <a:rPr lang="en-US" sz="1350" dirty="0">
                <a:latin typeface="GT Walsheim Lt" panose="00000400000000000000" pitchFamily="2" charset="0"/>
              </a:rPr>
            </a:br>
            <a:r>
              <a:rPr lang="en-US" sz="1100" dirty="0">
                <a:solidFill>
                  <a:srgbClr val="000000"/>
                </a:solidFill>
                <a:latin typeface="GT Walsheim Bl" panose="00000900000000000000" pitchFamily="2" charset="0"/>
              </a:rPr>
              <a:t>Income Statement – used by investors/lenders to determine profitability of the company</a:t>
            </a:r>
          </a:p>
          <a:p>
            <a:pPr>
              <a:lnSpc>
                <a:spcPts val="1800"/>
              </a:lnSpc>
              <a:spcAft>
                <a:spcPts val="30"/>
              </a:spcAft>
            </a:pPr>
            <a:r>
              <a:rPr lang="en-US" sz="1050" dirty="0">
                <a:solidFill>
                  <a:srgbClr val="000000"/>
                </a:solidFill>
                <a:latin typeface="GT Walsheim Bl" panose="00000900000000000000" pitchFamily="2" charset="0"/>
              </a:rPr>
              <a:t>	</a:t>
            </a:r>
            <a:r>
              <a:rPr lang="en-US" sz="1050" dirty="0">
                <a:solidFill>
                  <a:srgbClr val="000000"/>
                </a:solidFill>
                <a:latin typeface="GT Walsheim Lt" panose="00000400000000000000" pitchFamily="2" charset="0"/>
              </a:rPr>
              <a:t>Income = Revenue/Sales</a:t>
            </a:r>
            <a:br>
              <a:rPr lang="en-US" sz="1050" dirty="0">
                <a:solidFill>
                  <a:srgbClr val="000000"/>
                </a:solidFill>
                <a:latin typeface="GT Walsheim Lt" panose="00000400000000000000" pitchFamily="2" charset="0"/>
              </a:rPr>
            </a:br>
            <a:r>
              <a:rPr lang="en-US" sz="1050" dirty="0">
                <a:solidFill>
                  <a:srgbClr val="000000"/>
                </a:solidFill>
                <a:latin typeface="GT Walsheim Lt" panose="00000400000000000000" pitchFamily="2" charset="0"/>
              </a:rPr>
              <a:t>	Expense = Costs/Outflows </a:t>
            </a:r>
          </a:p>
          <a:p>
            <a:endParaRPr lang="en-US" sz="1050" dirty="0">
              <a:solidFill>
                <a:srgbClr val="000000"/>
              </a:solidFill>
              <a:latin typeface="GT Walsheim Lt" panose="00000400000000000000" pitchFamily="2" charset="0"/>
            </a:endParaRPr>
          </a:p>
        </p:txBody>
      </p:sp>
      <p:sp>
        <p:nvSpPr>
          <p:cNvPr id="9" name="Subtitle 2">
            <a:extLst>
              <a:ext uri="{FF2B5EF4-FFF2-40B4-BE49-F238E27FC236}">
                <a16:creationId xmlns:a16="http://schemas.microsoft.com/office/drawing/2014/main" id="{5C3B6B36-3F71-4EF7-524C-733C8C58E9D8}"/>
              </a:ext>
            </a:extLst>
          </p:cNvPr>
          <p:cNvSpPr>
            <a:spLocks noGrp="1"/>
          </p:cNvSpPr>
          <p:nvPr>
            <p:ph type="subTitle" idx="1"/>
          </p:nvPr>
        </p:nvSpPr>
        <p:spPr>
          <a:xfrm>
            <a:off x="685800" y="285750"/>
            <a:ext cx="4114800" cy="228600"/>
          </a:xfrm>
        </p:spPr>
        <p:txBody>
          <a:bodyPr/>
          <a:lstStyle/>
          <a:p>
            <a:r>
              <a:rPr lang="en-US" dirty="0"/>
              <a:t>ACCOUNTING PRINCIPLES: PREPARING FOR GOVERNMENT CONTRACTING</a:t>
            </a:r>
          </a:p>
          <a:p>
            <a:endParaRPr lang="en-US" dirty="0"/>
          </a:p>
        </p:txBody>
      </p:sp>
    </p:spTree>
    <p:extLst>
      <p:ext uri="{BB962C8B-B14F-4D97-AF65-F5344CB8AC3E}">
        <p14:creationId xmlns:p14="http://schemas.microsoft.com/office/powerpoint/2010/main" val="192535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85CD058-F600-0F62-3481-665218F0E590}"/>
              </a:ext>
            </a:extLst>
          </p:cNvPr>
          <p:cNvSpPr>
            <a:spLocks noGrp="1"/>
          </p:cNvSpPr>
          <p:nvPr>
            <p:ph type="subTitle" idx="1"/>
          </p:nvPr>
        </p:nvSpPr>
        <p:spPr>
          <a:xfrm>
            <a:off x="4267200" y="285750"/>
            <a:ext cx="4191000" cy="228600"/>
          </a:xfrm>
        </p:spPr>
        <p:txBody>
          <a:bodyPr/>
          <a:lstStyle/>
          <a:p>
            <a:r>
              <a:rPr lang="en-US" dirty="0"/>
              <a:t>ACCOUNTING PRINCIPLES: PREPARING FOR GOVERNMENT CONTRACTING</a:t>
            </a:r>
          </a:p>
          <a:p>
            <a:endParaRPr lang="en-US" dirty="0"/>
          </a:p>
          <a:p>
            <a:endParaRPr lang="en-US" dirty="0"/>
          </a:p>
        </p:txBody>
      </p:sp>
      <p:sp>
        <p:nvSpPr>
          <p:cNvPr id="2" name="Text Placeholder 1"/>
          <p:cNvSpPr>
            <a:spLocks noGrp="1"/>
          </p:cNvSpPr>
          <p:nvPr>
            <p:ph type="body" sz="quarter" idx="10"/>
          </p:nvPr>
        </p:nvSpPr>
        <p:spPr>
          <a:xfrm>
            <a:off x="4343400" y="666750"/>
            <a:ext cx="3505200" cy="838200"/>
          </a:xfrm>
          <a:prstGeom prst="rect">
            <a:avLst/>
          </a:prstGeom>
          <a:noFill/>
          <a:ln w="0" cmpd="sng">
            <a:noFill/>
            <a:prstDash val="solid"/>
          </a:ln>
        </p:spPr>
        <p:txBody>
          <a:bodyPr vert="horz" lIns="0" tIns="10478" rIns="0" bIns="0" rtlCol="0" anchor="t">
            <a:normAutofit fontScale="95000"/>
          </a:bodyPr>
          <a:lstStyle/>
          <a:p>
            <a:r>
              <a:rPr lang="en-US" sz="2700" b="1" spc="45" dirty="0">
                <a:solidFill>
                  <a:srgbClr val="000000"/>
                </a:solidFill>
              </a:rPr>
              <a:t>Direct &amp; Indirect Costs </a:t>
            </a:r>
          </a:p>
        </p:txBody>
      </p:sp>
      <p:sp>
        <p:nvSpPr>
          <p:cNvPr id="3" name="Text Placeholder 2"/>
          <p:cNvSpPr>
            <a:spLocks noGrp="1"/>
          </p:cNvSpPr>
          <p:nvPr>
            <p:ph type="body" sz="quarter" idx="11"/>
          </p:nvPr>
        </p:nvSpPr>
        <p:spPr>
          <a:xfrm>
            <a:off x="4343400" y="1885950"/>
            <a:ext cx="4419600" cy="1600200"/>
          </a:xfrm>
          <a:prstGeom prst="rect">
            <a:avLst/>
          </a:prstGeom>
          <a:noFill/>
          <a:ln w="0" cmpd="sng">
            <a:noFill/>
            <a:prstDash val="solid"/>
          </a:ln>
        </p:spPr>
        <p:txBody>
          <a:bodyPr vert="horz" lIns="0" tIns="1905" rIns="0" bIns="0" rtlCol="0" anchor="t">
            <a:normAutofit fontScale="25000" lnSpcReduction="20000"/>
          </a:bodyPr>
          <a:lstStyle/>
          <a:p>
            <a:pPr>
              <a:lnSpc>
                <a:spcPct val="140000"/>
              </a:lnSpc>
              <a:spcBef>
                <a:spcPts val="3143"/>
              </a:spcBef>
            </a:pPr>
            <a:r>
              <a:rPr lang="en-US" sz="4400" dirty="0">
                <a:solidFill>
                  <a:srgbClr val="000000"/>
                </a:solidFill>
                <a:latin typeface="GT Walsheim Bl" panose="00000900000000000000" pitchFamily="2" charset="0"/>
              </a:rPr>
              <a:t>Direct/Typically Variable Costs</a:t>
            </a:r>
          </a:p>
          <a:p>
            <a:pPr marL="274320" indent="-274320">
              <a:lnSpc>
                <a:spcPct val="120000"/>
              </a:lnSpc>
              <a:spcBef>
                <a:spcPts val="0"/>
              </a:spcBef>
              <a:spcAft>
                <a:spcPts val="600"/>
              </a:spcAft>
              <a:buClr>
                <a:srgbClr val="9CCB52"/>
              </a:buClr>
              <a:buFont typeface="Symbol"/>
              <a:buChar char="·"/>
            </a:pPr>
            <a:r>
              <a:rPr lang="en-US" sz="4800" dirty="0"/>
              <a:t>Associated with producing product or fulfilling service obligations to customers</a:t>
            </a:r>
          </a:p>
          <a:p>
            <a:pPr marL="274320" marR="274320" indent="-274320">
              <a:lnSpc>
                <a:spcPct val="120000"/>
              </a:lnSpc>
              <a:spcBef>
                <a:spcPts val="0"/>
              </a:spcBef>
              <a:spcAft>
                <a:spcPts val="600"/>
              </a:spcAft>
              <a:buClr>
                <a:srgbClr val="9CCB52"/>
              </a:buClr>
              <a:buFont typeface="Symbol"/>
              <a:buChar char="·"/>
            </a:pPr>
            <a:r>
              <a:rPr lang="en-US" sz="4800" dirty="0"/>
              <a:t>Fluctuates as sales volume increases or decrease </a:t>
            </a:r>
          </a:p>
          <a:p>
            <a:pPr>
              <a:lnSpc>
                <a:spcPct val="140000"/>
              </a:lnSpc>
              <a:spcBef>
                <a:spcPts val="3143"/>
              </a:spcBef>
              <a:spcAft>
                <a:spcPts val="0"/>
              </a:spcAft>
            </a:pPr>
            <a:r>
              <a:rPr lang="en-US" sz="4400" dirty="0">
                <a:solidFill>
                  <a:srgbClr val="000000"/>
                </a:solidFill>
                <a:latin typeface="GT Walsheim Bl" panose="00000900000000000000" pitchFamily="2" charset="0"/>
              </a:rPr>
              <a:t>Indirect/Typically Fixed Costs</a:t>
            </a:r>
          </a:p>
          <a:p>
            <a:pPr marL="274320" indent="-274320">
              <a:lnSpc>
                <a:spcPct val="120000"/>
              </a:lnSpc>
              <a:spcBef>
                <a:spcPts val="0"/>
              </a:spcBef>
              <a:spcAft>
                <a:spcPts val="600"/>
              </a:spcAft>
              <a:buClr>
                <a:srgbClr val="9CCB52"/>
              </a:buClr>
              <a:buFont typeface="Symbol"/>
              <a:buChar char="·"/>
            </a:pPr>
            <a:r>
              <a:rPr lang="en-US" sz="4800" dirty="0"/>
              <a:t>Remain the same over a reasonable range of sales </a:t>
            </a:r>
          </a:p>
          <a:p>
            <a:pPr marL="274320" indent="-274320">
              <a:lnSpc>
                <a:spcPct val="120000"/>
              </a:lnSpc>
              <a:spcBef>
                <a:spcPts val="0"/>
              </a:spcBef>
              <a:spcAft>
                <a:spcPts val="600"/>
              </a:spcAft>
              <a:buClr>
                <a:srgbClr val="9CCB52"/>
              </a:buClr>
              <a:buFont typeface="Symbol"/>
              <a:buChar char="·"/>
            </a:pPr>
            <a:r>
              <a:rPr lang="en-US" sz="4800" dirty="0"/>
              <a:t>Expenses which must be paid regardless of sales volume</a:t>
            </a:r>
          </a:p>
          <a:p>
            <a:pPr marL="274320" indent="-274320">
              <a:lnSpc>
                <a:spcPct val="120000"/>
              </a:lnSpc>
              <a:spcBef>
                <a:spcPts val="0"/>
              </a:spcBef>
              <a:spcAft>
                <a:spcPts val="600"/>
              </a:spcAft>
              <a:buClr>
                <a:srgbClr val="9CCB52"/>
              </a:buClr>
              <a:buFont typeface="Symbol"/>
              <a:buChar char="·"/>
            </a:pPr>
            <a:r>
              <a:rPr lang="en-US" sz="4800" dirty="0"/>
              <a:t>Indirect costs should be allocated to the direct costs of  each job (look at the bid for guidance) and then can be monitored by the Project Manager on Job Cost reporting</a:t>
            </a:r>
          </a:p>
        </p:txBody>
      </p:sp>
      <p:pic>
        <p:nvPicPr>
          <p:cNvPr id="8" name="Picture Placeholder 7" descr="A person putting a coin into a jar of coins&#10;&#10;Description automatically generated">
            <a:extLst>
              <a:ext uri="{FF2B5EF4-FFF2-40B4-BE49-F238E27FC236}">
                <a16:creationId xmlns:a16="http://schemas.microsoft.com/office/drawing/2014/main" id="{E3948E40-830B-C724-3DD2-921C04AB3C41}"/>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487" r="2487"/>
          <a:stretch>
            <a:fillRect/>
          </a:stretch>
        </p:blipFill>
        <p:spPr/>
      </p:pic>
      <p:sp>
        <p:nvSpPr>
          <p:cNvPr id="6" name="Rectangle 5">
            <a:extLst>
              <a:ext uri="{FF2B5EF4-FFF2-40B4-BE49-F238E27FC236}">
                <a16:creationId xmlns:a16="http://schemas.microsoft.com/office/drawing/2014/main" id="{D857D168-4EB7-7E6B-9679-1D5C30C09F55}"/>
              </a:ext>
            </a:extLst>
          </p:cNvPr>
          <p:cNvSpPr/>
          <p:nvPr/>
        </p:nvSpPr>
        <p:spPr>
          <a:xfrm>
            <a:off x="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spTree>
    <p:extLst>
      <p:ext uri="{BB962C8B-B14F-4D97-AF65-F5344CB8AC3E}">
        <p14:creationId xmlns:p14="http://schemas.microsoft.com/office/powerpoint/2010/main" val="971357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756DE9-97B4-ABEF-460B-178B8575509B}"/>
              </a:ext>
            </a:extLst>
          </p:cNvPr>
          <p:cNvSpPr>
            <a:spLocks noGrp="1"/>
          </p:cNvSpPr>
          <p:nvPr>
            <p:ph type="subTitle" idx="1"/>
          </p:nvPr>
        </p:nvSpPr>
        <p:spPr>
          <a:xfrm>
            <a:off x="685800" y="285750"/>
            <a:ext cx="4114800" cy="228600"/>
          </a:xfrm>
        </p:spPr>
        <p:txBody>
          <a:bodyPr/>
          <a:lstStyle/>
          <a:p>
            <a:r>
              <a:rPr lang="en-US" dirty="0"/>
              <a:t>ACCOUNTING PRINCIPLES: PREPARING FOR GOVERNMENT CONTRACTING</a:t>
            </a:r>
          </a:p>
          <a:p>
            <a:endParaRPr lang="en-US" dirty="0"/>
          </a:p>
          <a:p>
            <a:endParaRPr lang="en-US" dirty="0"/>
          </a:p>
        </p:txBody>
      </p:sp>
      <p:sp>
        <p:nvSpPr>
          <p:cNvPr id="2" name="Text Placeholder 1"/>
          <p:cNvSpPr>
            <a:spLocks noGrp="1"/>
          </p:cNvSpPr>
          <p:nvPr>
            <p:ph type="body" sz="quarter" idx="10"/>
          </p:nvPr>
        </p:nvSpPr>
        <p:spPr>
          <a:xfrm>
            <a:off x="533400" y="1028700"/>
            <a:ext cx="3505200" cy="457200"/>
          </a:xfrm>
          <a:prstGeom prst="rect">
            <a:avLst/>
          </a:prstGeom>
          <a:noFill/>
          <a:ln w="0" cmpd="sng">
            <a:noFill/>
            <a:prstDash val="solid"/>
          </a:ln>
        </p:spPr>
        <p:txBody>
          <a:bodyPr vert="horz" lIns="0" tIns="10478" rIns="0" bIns="0" rtlCol="0" anchor="t">
            <a:normAutofit/>
          </a:bodyPr>
          <a:lstStyle/>
          <a:p>
            <a:pPr algn="ctr">
              <a:lnSpc>
                <a:spcPts val="3075"/>
              </a:lnSpc>
            </a:pPr>
            <a:r>
              <a:rPr lang="en-US" sz="2400" b="1" spc="41" dirty="0">
                <a:solidFill>
                  <a:srgbClr val="000000"/>
                </a:solidFill>
              </a:rPr>
              <a:t>Direct or Indirect? </a:t>
            </a:r>
          </a:p>
        </p:txBody>
      </p:sp>
      <p:sp>
        <p:nvSpPr>
          <p:cNvPr id="4" name="Text Placeholder 3">
            <a:extLst>
              <a:ext uri="{FF2B5EF4-FFF2-40B4-BE49-F238E27FC236}">
                <a16:creationId xmlns:a16="http://schemas.microsoft.com/office/drawing/2014/main" id="{4E95D791-1FDD-0A28-576D-5EC7D9453B1B}"/>
              </a:ext>
            </a:extLst>
          </p:cNvPr>
          <p:cNvSpPr>
            <a:spLocks noGrp="1"/>
          </p:cNvSpPr>
          <p:nvPr>
            <p:ph type="body" sz="quarter" idx="11"/>
          </p:nvPr>
        </p:nvSpPr>
        <p:spPr>
          <a:xfrm>
            <a:off x="762000" y="1771650"/>
            <a:ext cx="3505200" cy="1600200"/>
          </a:xfrm>
        </p:spPr>
        <p:txBody>
          <a:bodyPr/>
          <a:lstStyle/>
          <a:p>
            <a:pPr>
              <a:spcBef>
                <a:spcPts val="0"/>
              </a:spcBef>
              <a:spcAft>
                <a:spcPts val="1200"/>
              </a:spcAft>
              <a:buClr>
                <a:srgbClr val="9CCB52"/>
              </a:buClr>
            </a:pPr>
            <a:r>
              <a:rPr lang="en-US" sz="1200" i="1" dirty="0"/>
              <a:t>Test your knowledge</a:t>
            </a:r>
          </a:p>
          <a:p>
            <a:pPr marL="274320" indent="-274320">
              <a:spcBef>
                <a:spcPts val="0"/>
              </a:spcBef>
              <a:spcAft>
                <a:spcPts val="600"/>
              </a:spcAft>
              <a:buClr>
                <a:srgbClr val="9CCB52"/>
              </a:buClr>
              <a:buFont typeface="Symbol"/>
              <a:buChar char="·"/>
            </a:pPr>
            <a:r>
              <a:rPr lang="en-US" sz="1200" dirty="0"/>
              <a:t>Rental of crane for job site</a:t>
            </a:r>
          </a:p>
          <a:p>
            <a:pPr marL="274320" indent="-274320">
              <a:spcBef>
                <a:spcPts val="0"/>
              </a:spcBef>
              <a:spcAft>
                <a:spcPts val="600"/>
              </a:spcAft>
              <a:buClr>
                <a:srgbClr val="9CCB52"/>
              </a:buClr>
              <a:buFont typeface="Symbol"/>
              <a:buChar char="·"/>
            </a:pPr>
            <a:r>
              <a:rPr lang="en-US" sz="1200" dirty="0"/>
              <a:t>Accountant salary</a:t>
            </a:r>
          </a:p>
          <a:p>
            <a:pPr marL="274320" indent="-274320">
              <a:spcBef>
                <a:spcPts val="0"/>
              </a:spcBef>
              <a:spcAft>
                <a:spcPts val="600"/>
              </a:spcAft>
              <a:buClr>
                <a:srgbClr val="9CCB52"/>
              </a:buClr>
              <a:buFont typeface="Symbol"/>
              <a:buChar char="·"/>
            </a:pPr>
            <a:r>
              <a:rPr lang="en-US" sz="1200" dirty="0"/>
              <a:t>Copier expense </a:t>
            </a:r>
          </a:p>
          <a:p>
            <a:pPr marL="274320" indent="-274320">
              <a:spcBef>
                <a:spcPts val="0"/>
              </a:spcBef>
              <a:spcAft>
                <a:spcPts val="600"/>
              </a:spcAft>
              <a:buClr>
                <a:srgbClr val="9CCB52"/>
              </a:buClr>
              <a:buFont typeface="Symbol"/>
              <a:buChar char="·"/>
            </a:pPr>
            <a:r>
              <a:rPr lang="en-US" sz="1200" dirty="0"/>
              <a:t>Electrician wages </a:t>
            </a:r>
          </a:p>
          <a:p>
            <a:pPr marL="274320" indent="-274320">
              <a:spcBef>
                <a:spcPts val="0"/>
              </a:spcBef>
              <a:spcAft>
                <a:spcPts val="600"/>
              </a:spcAft>
              <a:buClr>
                <a:srgbClr val="9CCB52"/>
              </a:buClr>
              <a:buFont typeface="Symbol"/>
              <a:buChar char="·"/>
            </a:pPr>
            <a:r>
              <a:rPr lang="en-US" sz="1200" dirty="0"/>
              <a:t>Building department permit fee </a:t>
            </a:r>
          </a:p>
          <a:p>
            <a:pPr marL="274320" indent="-274320">
              <a:spcBef>
                <a:spcPts val="0"/>
              </a:spcBef>
              <a:spcAft>
                <a:spcPts val="600"/>
              </a:spcAft>
              <a:buClr>
                <a:srgbClr val="9CCB52"/>
              </a:buClr>
              <a:buFont typeface="Symbol"/>
              <a:buChar char="·"/>
            </a:pPr>
            <a:r>
              <a:rPr lang="en-US" sz="1200" dirty="0"/>
              <a:t>Warehouse Rent </a:t>
            </a:r>
          </a:p>
          <a:p>
            <a:pPr marL="274320" indent="-274320">
              <a:spcBef>
                <a:spcPts val="0"/>
              </a:spcBef>
              <a:spcAft>
                <a:spcPts val="600"/>
              </a:spcAft>
              <a:buClr>
                <a:srgbClr val="9CCB52"/>
              </a:buClr>
              <a:buFont typeface="Symbol"/>
              <a:buChar char="·"/>
            </a:pPr>
            <a:r>
              <a:rPr lang="en-US" sz="1200" dirty="0"/>
              <a:t>Training course</a:t>
            </a:r>
          </a:p>
          <a:p>
            <a:pPr marL="274320" indent="-274320">
              <a:spcBef>
                <a:spcPts val="0"/>
              </a:spcBef>
              <a:spcAft>
                <a:spcPts val="600"/>
              </a:spcAft>
              <a:buClr>
                <a:srgbClr val="9CCB52"/>
              </a:buClr>
              <a:buFont typeface="Symbol"/>
              <a:buChar char="·"/>
            </a:pPr>
            <a:r>
              <a:rPr lang="en-US" sz="1200" dirty="0"/>
              <a:t>Sheet steel</a:t>
            </a:r>
          </a:p>
          <a:p>
            <a:endParaRPr lang="en-US" dirty="0"/>
          </a:p>
        </p:txBody>
      </p:sp>
      <p:sp>
        <p:nvSpPr>
          <p:cNvPr id="6" name="Rectangle 5">
            <a:extLst>
              <a:ext uri="{FF2B5EF4-FFF2-40B4-BE49-F238E27FC236}">
                <a16:creationId xmlns:a16="http://schemas.microsoft.com/office/drawing/2014/main" id="{2B227512-2941-6FA8-49CD-753AA11E1517}"/>
              </a:ext>
            </a:extLst>
          </p:cNvPr>
          <p:cNvSpPr/>
          <p:nvPr/>
        </p:nvSpPr>
        <p:spPr>
          <a:xfrm>
            <a:off x="5410200" y="0"/>
            <a:ext cx="3733800" cy="57150"/>
          </a:xfrm>
          <a:prstGeom prst="rect">
            <a:avLst/>
          </a:prstGeom>
          <a:solidFill>
            <a:srgbClr val="F1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Walsheim Lt" panose="00000400000000000000" pitchFamily="2" charset="0"/>
            </a:endParaRPr>
          </a:p>
        </p:txBody>
      </p:sp>
      <p:pic>
        <p:nvPicPr>
          <p:cNvPr id="5" name="Picture Placeholder 7">
            <a:extLst>
              <a:ext uri="{FF2B5EF4-FFF2-40B4-BE49-F238E27FC236}">
                <a16:creationId xmlns:a16="http://schemas.microsoft.com/office/drawing/2014/main" id="{5F7D5EB0-D3EA-23FF-40A9-AB49A77D0C8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487" r="2487"/>
          <a:stretch/>
        </p:blipFill>
        <p:spPr>
          <a:xfrm>
            <a:off x="5410200" y="57150"/>
            <a:ext cx="3733800" cy="5086350"/>
          </a:xfrm>
        </p:spPr>
      </p:pic>
    </p:spTree>
    <p:extLst>
      <p:ext uri="{BB962C8B-B14F-4D97-AF65-F5344CB8AC3E}">
        <p14:creationId xmlns:p14="http://schemas.microsoft.com/office/powerpoint/2010/main" val="75438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BEBA8EAE-BF5A-486C-A8C5-ECC9F3942E4B}">
                <a14:imgProps xmlns:a14="http://schemas.microsoft.com/office/drawing/2010/main">
                  <a14:imgLayer r:embed="rId3">
                    <a14:imgEffect>
                      <a14:backgroundRemoval t="9455" b="89455" l="3835" r="97935">
                        <a14:foregroundMark x1="6342" y1="47636" x2="6785" y2="47636"/>
                        <a14:foregroundMark x1="92330" y1="28364" x2="87168" y2="24364"/>
                        <a14:foregroundMark x1="94100" y1="9091" x2="96903" y2="52727"/>
                        <a14:foregroundMark x1="96903" y1="52727" x2="96018" y2="63636"/>
                        <a14:foregroundMark x1="2360" y1="38182" x2="3982" y2="76364"/>
                        <a14:foregroundMark x1="3982" y1="76364" x2="3982" y2="76364"/>
                        <a14:foregroundMark x1="96903" y1="33818" x2="97935" y2="42182"/>
                        <a14:backgroundMark x1="17552" y1="10182" x2="17552" y2="10182"/>
                        <a14:backgroundMark x1="80088" y1="85455" x2="80088" y2="85455"/>
                      </a14:backgroundRemoval>
                    </a14:imgEffect>
                  </a14:imgLayer>
                </a14:imgProps>
              </a:ext>
            </a:extLst>
          </a:blip>
          <a:stretch>
            <a:fillRect/>
          </a:stretch>
        </p:blipFill>
        <p:spPr>
          <a:xfrm>
            <a:off x="3045889" y="2724150"/>
            <a:ext cx="3097530" cy="1257300"/>
          </a:xfrm>
          <a:prstGeom prst="rect">
            <a:avLst/>
          </a:prstGeom>
        </p:spPr>
      </p:pic>
      <p:sp>
        <p:nvSpPr>
          <p:cNvPr id="4" name="Text Placeholder 3"/>
          <p:cNvSpPr>
            <a:spLocks noGrp="1"/>
          </p:cNvSpPr>
          <p:nvPr>
            <p:ph type="body" sz="quarter" idx="10"/>
          </p:nvPr>
        </p:nvSpPr>
        <p:spPr>
          <a:xfrm>
            <a:off x="632254" y="1676400"/>
            <a:ext cx="7924800" cy="876300"/>
          </a:xfrm>
          <a:prstGeom prst="rect">
            <a:avLst/>
          </a:prstGeom>
          <a:noFill/>
          <a:ln w="0" cmpd="sng">
            <a:noFill/>
            <a:prstDash val="solid"/>
          </a:ln>
        </p:spPr>
        <p:txBody>
          <a:bodyPr vert="horz" lIns="0" tIns="0" rIns="0" bIns="0" rtlCol="0" anchor="t">
            <a:normAutofit fontScale="95000"/>
          </a:bodyPr>
          <a:lstStyle/>
          <a:p>
            <a:pPr algn="ctr"/>
            <a:r>
              <a:rPr lang="en-US" sz="4500" b="1" dirty="0">
                <a:solidFill>
                  <a:schemeClr val="bg1"/>
                </a:solidFill>
              </a:rPr>
              <a:t>Revenue</a:t>
            </a:r>
            <a:r>
              <a:rPr lang="en-US" sz="4500" b="1" dirty="0">
                <a:solidFill>
                  <a:srgbClr val="000000"/>
                </a:solidFill>
              </a:rPr>
              <a:t> </a:t>
            </a:r>
            <a:r>
              <a:rPr lang="en-US" sz="4500" b="1" dirty="0"/>
              <a:t>vs</a:t>
            </a:r>
            <a:r>
              <a:rPr lang="en-US" sz="4500" b="1" dirty="0">
                <a:solidFill>
                  <a:srgbClr val="000000"/>
                </a:solidFill>
              </a:rPr>
              <a:t> </a:t>
            </a:r>
            <a:r>
              <a:rPr lang="en-US" sz="4500" b="1" dirty="0">
                <a:solidFill>
                  <a:schemeClr val="bg1"/>
                </a:solidFill>
              </a:rPr>
              <a:t>Profit</a:t>
            </a:r>
            <a:r>
              <a:rPr lang="en-US" sz="4500" b="1" dirty="0">
                <a:solidFill>
                  <a:srgbClr val="000000"/>
                </a:solidFill>
              </a:rPr>
              <a:t> </a:t>
            </a:r>
            <a:r>
              <a:rPr lang="en-US" sz="4500" b="1" dirty="0"/>
              <a:t>vs</a:t>
            </a:r>
            <a:r>
              <a:rPr lang="en-US" sz="4500" b="1" dirty="0">
                <a:solidFill>
                  <a:srgbClr val="000000"/>
                </a:solidFill>
              </a:rPr>
              <a:t> </a:t>
            </a:r>
            <a:r>
              <a:rPr lang="en-US" sz="4500" b="1" dirty="0">
                <a:solidFill>
                  <a:schemeClr val="bg1"/>
                </a:solidFill>
              </a:rPr>
              <a:t>Cash </a:t>
            </a:r>
          </a:p>
          <a:p>
            <a:endParaRPr lang="en-US" sz="4500" b="1" dirty="0">
              <a:solidFill>
                <a:srgbClr val="000000"/>
              </a:solidFill>
            </a:endParaRPr>
          </a:p>
        </p:txBody>
      </p:sp>
    </p:spTree>
    <p:extLst>
      <p:ext uri="{BB962C8B-B14F-4D97-AF65-F5344CB8AC3E}">
        <p14:creationId xmlns:p14="http://schemas.microsoft.com/office/powerpoint/2010/main" val="1182946665"/>
      </p:ext>
    </p:extLst>
  </p:cSld>
  <p:clrMapOvr>
    <a:masterClrMapping/>
  </p:clrMapOvr>
</p:sld>
</file>

<file path=ppt/theme/theme1.xml><?xml version="1.0" encoding="utf-8"?>
<a:theme xmlns:a="http://schemas.openxmlformats.org/drawingml/2006/main" name="Perkin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kins">
      <a:majorFont>
        <a:latin typeface="GTWalsheimProBold"/>
        <a:ea typeface=""/>
        <a:cs typeface=""/>
      </a:majorFont>
      <a:minorFont>
        <a:latin typeface="GTWalsheimPro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erkins 2021 PowerPoint Template" id="{1F1516F5-DA5A-4150-AD54-54227006A8F6}" vid="{8D72ABF1-7385-4119-8E98-19E4C563F1DF}"/>
    </a:ext>
  </a:extLst>
</a:theme>
</file>

<file path=ppt/theme/theme2.xml><?xml version="1.0" encoding="utf-8"?>
<a:theme xmlns:a="http://schemas.openxmlformats.org/drawingml/2006/main" name="Office Theme">
  <a:themeElements>
    <a:clrScheme name="APEX">
      <a:dk1>
        <a:sysClr val="windowText" lastClr="000000"/>
      </a:dk1>
      <a:lt1>
        <a:sysClr val="window" lastClr="FFFFFF"/>
      </a:lt1>
      <a:dk2>
        <a:srgbClr val="18406A"/>
      </a:dk2>
      <a:lt2>
        <a:srgbClr val="E7E6E6"/>
      </a:lt2>
      <a:accent1>
        <a:srgbClr val="5985B2"/>
      </a:accent1>
      <a:accent2>
        <a:srgbClr val="F08253"/>
      </a:accent2>
      <a:accent3>
        <a:srgbClr val="F8AC82"/>
      </a:accent3>
      <a:accent4>
        <a:srgbClr val="00A79D"/>
      </a:accent4>
      <a:accent5>
        <a:srgbClr val="93C8C4"/>
      </a:accent5>
      <a:accent6>
        <a:srgbClr val="6C897A"/>
      </a:accent6>
      <a:hlink>
        <a:srgbClr val="0563C1"/>
      </a:hlink>
      <a:folHlink>
        <a:srgbClr val="954F72"/>
      </a:folHlink>
    </a:clrScheme>
    <a:fontScheme name="APEX">
      <a:majorFont>
        <a:latin typeface="Figtree"/>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Perkins 2021 PowerPoint Template</Template>
  <TotalTime>555</TotalTime>
  <Words>2287</Words>
  <Application>Microsoft Office PowerPoint</Application>
  <PresentationFormat>On-screen Show (16:9)</PresentationFormat>
  <Paragraphs>424</Paragraphs>
  <Slides>36</Slides>
  <Notes>2</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Arial</vt:lpstr>
      <vt:lpstr>Symbol</vt:lpstr>
      <vt:lpstr>Figtree</vt:lpstr>
      <vt:lpstr>Barlow</vt:lpstr>
      <vt:lpstr>Barlow Condensed</vt:lpstr>
      <vt:lpstr>GT Walsheim Lt</vt:lpstr>
      <vt:lpstr>Calibri</vt:lpstr>
      <vt:lpstr>GT Walsheim Bl</vt:lpstr>
      <vt:lpstr>Perkins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Workshops: Preparing for Public Projects w/The Interstate Bridge </vt:lpstr>
      <vt:lpstr>Save the date:</vt:lpstr>
      <vt:lpstr>Thank you for attending!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Wright</dc:creator>
  <cp:lastModifiedBy>Julia K</cp:lastModifiedBy>
  <cp:revision>44</cp:revision>
  <dcterms:created xsi:type="dcterms:W3CDTF">2024-03-01T18:47:49Z</dcterms:created>
  <dcterms:modified xsi:type="dcterms:W3CDTF">2024-03-06T00:57:18Z</dcterms:modified>
</cp:coreProperties>
</file>