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355" r:id="rId2"/>
    <p:sldId id="349" r:id="rId3"/>
    <p:sldId id="331" r:id="rId4"/>
    <p:sldId id="334" r:id="rId5"/>
    <p:sldId id="352" r:id="rId6"/>
    <p:sldId id="354" r:id="rId7"/>
    <p:sldId id="298" r:id="rId8"/>
    <p:sldId id="345" r:id="rId9"/>
    <p:sldId id="357" r:id="rId10"/>
    <p:sldId id="326" r:id="rId11"/>
    <p:sldId id="317" r:id="rId12"/>
    <p:sldId id="347" r:id="rId13"/>
  </p:sldIdLst>
  <p:sldSz cx="12192000" cy="6858000"/>
  <p:notesSz cx="7026275" cy="9312275"/>
  <p:embeddedFontLst>
    <p:embeddedFont>
      <p:font typeface="Gill Sans MT" panose="020B0502020104020203" pitchFamily="34" charset="0"/>
      <p:regular r:id="rId15"/>
      <p:bold r:id="rId16"/>
      <p:italic r:id="rId17"/>
      <p:boldItalic r:id="rId18"/>
    </p:embeddedFont>
    <p:embeddedFont>
      <p:font typeface="Myriad Pro" panose="020B050303040302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479503-8024-7B12-975D-136081AF247A}" name="Campos, Julie (OMWBE)" initials="CJ(" userId="S::JulieC@WSDOT.WA.GOV::8d0404ce-ff18-4cff-8b9a-bec4dc8213e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44"/>
    <a:srgbClr val="3C90C4"/>
    <a:srgbClr val="2E75B5"/>
    <a:srgbClr val="0A1A28"/>
    <a:srgbClr val="235888"/>
    <a:srgbClr val="527BA1"/>
    <a:srgbClr val="46729B"/>
    <a:srgbClr val="A97F17"/>
    <a:srgbClr val="863A6B"/>
    <a:srgbClr val="17B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35EE44-F572-4F1E-A8AF-B4BE98AFFF3A}" v="1" dt="2024-02-20T23:53:10.2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80856" autoAdjust="0"/>
  </p:normalViewPr>
  <p:slideViewPr>
    <p:cSldViewPr snapToGrid="0">
      <p:cViewPr varScale="1">
        <p:scale>
          <a:sx n="51" d="100"/>
          <a:sy n="51" d="100"/>
        </p:scale>
        <p:origin x="1128" y="40"/>
      </p:cViewPr>
      <p:guideLst/>
    </p:cSldViewPr>
  </p:slideViewPr>
  <p:outlineViewPr>
    <p:cViewPr>
      <p:scale>
        <a:sx n="33" d="100"/>
        <a:sy n="33" d="100"/>
      </p:scale>
      <p:origin x="0" y="-3456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C2584104-A342-46D7-996A-E65337615DEB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77AB54FC-5556-45CE-8686-234DD27E6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35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B54FC-5556-45CE-8686-234DD27E6CE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87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B54FC-5556-45CE-8686-234DD27E6CE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05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B54FC-5556-45CE-8686-234DD27E6CE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43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B54FC-5556-45CE-8686-234DD27E6CE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2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B54FC-5556-45CE-8686-234DD27E6CE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07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B54FC-5556-45CE-8686-234DD27E6CE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92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AB54FC-5556-45CE-8686-234DD27E6C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940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B54FC-5556-45CE-8686-234DD27E6CE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47B4-D0D7-40E5-853A-0BBCD7A1CF06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6D66-DD9B-4450-AF4C-E83708BD8C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128337"/>
            <a:ext cx="819150" cy="712269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69" y="1069132"/>
            <a:ext cx="7582127" cy="295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3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B21E-442B-4801-B428-B3A03E833D1B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6D66-DD9B-4450-AF4C-E83708BD8C1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37937" y="6362450"/>
            <a:ext cx="10647947" cy="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65" y="6021966"/>
            <a:ext cx="1716421" cy="66876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19875" y="2325688"/>
            <a:ext cx="4733925" cy="3319462"/>
          </a:xfrm>
        </p:spPr>
        <p:txBody>
          <a:bodyPr>
            <a:normAutofit/>
          </a:bodyPr>
          <a:lstStyle>
            <a:lvl1pPr marL="228600" indent="-228600">
              <a:buFont typeface="Arial" panose="020B0604020202020204" pitchFamily="34" charset="0"/>
              <a:buChar char="•"/>
              <a:defRPr sz="4400" b="0" baseline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/>
              <a:t>master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838200" y="2127250"/>
            <a:ext cx="4827588" cy="35179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 photo or graphic</a:t>
            </a:r>
          </a:p>
        </p:txBody>
      </p:sp>
    </p:spTree>
    <p:extLst>
      <p:ext uri="{BB962C8B-B14F-4D97-AF65-F5344CB8AC3E}">
        <p14:creationId xmlns:p14="http://schemas.microsoft.com/office/powerpoint/2010/main" val="100961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E1AD-7665-439D-B080-38EF0E0AE32A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6D66-DD9B-4450-AF4C-E83708BD8C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1604963" y="801688"/>
            <a:ext cx="9496425" cy="4989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37937" y="6362450"/>
            <a:ext cx="10647947" cy="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65" y="6021966"/>
            <a:ext cx="1716421" cy="66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1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C6A8-A8ED-4772-964A-1AEF2609D87C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6D66-DD9B-4450-AF4C-E83708BD8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8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737937" y="6362450"/>
            <a:ext cx="10647947" cy="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B21E-442B-4801-B428-B3A03E833D1B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6D66-DD9B-4450-AF4C-E83708BD8C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2352246"/>
            <a:ext cx="11452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Write</a:t>
            </a:r>
            <a:r>
              <a:rPr lang="en-US" sz="3600" baseline="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 h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eaders in blue 36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pt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gil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 sans, only capitalize</a:t>
            </a:r>
            <a:r>
              <a:rPr lang="en-US" sz="3600" baseline="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 first word and names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5293895" y="2470935"/>
            <a:ext cx="6159012" cy="3576939"/>
          </a:xfrm>
        </p:spPr>
        <p:txBody>
          <a:bodyPr>
            <a:normAutofit/>
          </a:bodyPr>
          <a:lstStyle>
            <a:lvl1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 sz="2000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Type text</a:t>
            </a:r>
            <a:r>
              <a:rPr lang="en-US" baseline="0" dirty="0"/>
              <a:t> boxes no smaller than 20 </a:t>
            </a:r>
            <a:r>
              <a:rPr lang="en-US" baseline="0" dirty="0" err="1"/>
              <a:t>pt</a:t>
            </a:r>
            <a:r>
              <a:rPr lang="en-US" baseline="0" dirty="0"/>
              <a:t> Gill Sans black</a:t>
            </a:r>
          </a:p>
          <a:p>
            <a:endParaRPr lang="en-US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Use bullets as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With as few words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Avoid jargon and clichés  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838200" y="320842"/>
            <a:ext cx="10515600" cy="179106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Write</a:t>
            </a:r>
            <a:r>
              <a:rPr lang="en-US" sz="4400" baseline="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 h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eaders in blue 36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pt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 Gill Sans, only capitalize</a:t>
            </a:r>
            <a:r>
              <a:rPr lang="en-US" sz="4400" baseline="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 first word and names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</a:b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 hasCustomPrompt="1"/>
          </p:nvPr>
        </p:nvSpPr>
        <p:spPr>
          <a:xfrm>
            <a:off x="838200" y="2341563"/>
            <a:ext cx="3878263" cy="370681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Optional space for photo or graphic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89" y="6088394"/>
            <a:ext cx="1716421" cy="66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9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AC0C5-D250-42AE-896E-9AACBC991905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6D66-DD9B-4450-AF4C-E83708BD8C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62025" y="817563"/>
            <a:ext cx="10171113" cy="46847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5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DF26-3B8C-46F6-ABED-708040174DB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CBBB-2BCC-4F30-89FB-A61A50676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5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97E0-63C5-98B0-2C5F-77CC827D2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20012-1841-C2DA-E470-9DF5DBB9F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8543B-A2CE-2898-1949-AB81534BB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DA6C-5344-4F8B-960B-705A3895FC5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7AE6D-C5E1-0B90-C8EF-2DF4666F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D98D7-2D56-2990-D011-6D90FEDFE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9DD0-31F4-413B-91EC-61D54323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0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style36 Gill Sans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3B21E-442B-4801-B428-B3A03E833D1B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36D66-DD9B-4450-AF4C-E83708BD8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4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49" r:id="rId3"/>
    <p:sldLayoutId id="2147483654" r:id="rId4"/>
    <p:sldLayoutId id="2147483660" r:id="rId5"/>
    <p:sldLayoutId id="2147483655" r:id="rId6"/>
    <p:sldLayoutId id="2147483662" r:id="rId7"/>
    <p:sldLayoutId id="214748366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>
              <a:lumMod val="50000"/>
            </a:schemeClr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erson and person wearing hard hats&#10;&#10;Description automatically generated">
            <a:extLst>
              <a:ext uri="{FF2B5EF4-FFF2-40B4-BE49-F238E27FC236}">
                <a16:creationId xmlns:a16="http://schemas.microsoft.com/office/drawing/2014/main" id="{11AF65BC-570A-0DBF-80DF-5636C3E75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1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4219AD5-30B6-40A8-9799-DF2BED2163B7}"/>
              </a:ext>
            </a:extLst>
          </p:cNvPr>
          <p:cNvSpPr/>
          <p:nvPr/>
        </p:nvSpPr>
        <p:spPr>
          <a:xfrm>
            <a:off x="0" y="-18710"/>
            <a:ext cx="12192000" cy="6876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8555B8C2-1FBD-421B-8DFE-1C1B73B88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/>
        </p:blipFill>
        <p:spPr>
          <a:xfrm>
            <a:off x="0" y="-22580"/>
            <a:ext cx="12192000" cy="44600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7DA08D9-5A80-4B43-9353-7C96AAAFB0C1}"/>
              </a:ext>
            </a:extLst>
          </p:cNvPr>
          <p:cNvSpPr txBox="1">
            <a:spLocks/>
          </p:cNvSpPr>
          <p:nvPr/>
        </p:nvSpPr>
        <p:spPr>
          <a:xfrm>
            <a:off x="308610" y="460783"/>
            <a:ext cx="11513275" cy="14665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Application Process Time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6780BD-ABEB-4D38-BEBE-E3260DFC8847}"/>
              </a:ext>
            </a:extLst>
          </p:cNvPr>
          <p:cNvSpPr txBox="1">
            <a:spLocks/>
          </p:cNvSpPr>
          <p:nvPr/>
        </p:nvSpPr>
        <p:spPr>
          <a:xfrm>
            <a:off x="324395" y="417783"/>
            <a:ext cx="11419111" cy="1466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Application Process Time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84943F2-3EEE-45AB-B99B-842AB0ACF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14702" y="4417387"/>
            <a:ext cx="12206702" cy="1035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8A48A6-4074-4E4A-B764-195EC3290703}"/>
              </a:ext>
            </a:extLst>
          </p:cNvPr>
          <p:cNvSpPr/>
          <p:nvPr/>
        </p:nvSpPr>
        <p:spPr>
          <a:xfrm>
            <a:off x="1892498" y="2534735"/>
            <a:ext cx="4080841" cy="3944076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BFD319-1509-4620-B6A7-EE8A2E8106D2}"/>
              </a:ext>
            </a:extLst>
          </p:cNvPr>
          <p:cNvSpPr/>
          <p:nvPr/>
        </p:nvSpPr>
        <p:spPr>
          <a:xfrm>
            <a:off x="6148812" y="2534734"/>
            <a:ext cx="4080841" cy="394407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5CCD24-5D21-4986-A532-3C851B8026ED}"/>
              </a:ext>
            </a:extLst>
          </p:cNvPr>
          <p:cNvSpPr txBox="1"/>
          <p:nvPr/>
        </p:nvSpPr>
        <p:spPr>
          <a:xfrm>
            <a:off x="2066669" y="3238446"/>
            <a:ext cx="37433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60 DAYS 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CERTIFICATION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9E86AF-D953-4258-AFDB-EC8872BE68D9}"/>
              </a:ext>
            </a:extLst>
          </p:cNvPr>
          <p:cNvSpPr txBox="1"/>
          <p:nvPr/>
        </p:nvSpPr>
        <p:spPr>
          <a:xfrm>
            <a:off x="6312719" y="2956506"/>
            <a:ext cx="37433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90 DAYS 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CERTIFICATION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*Federal Certification Requires and Onsite Visit</a:t>
            </a:r>
          </a:p>
        </p:txBody>
      </p:sp>
    </p:spTree>
    <p:extLst>
      <p:ext uri="{BB962C8B-B14F-4D97-AF65-F5344CB8AC3E}">
        <p14:creationId xmlns:p14="http://schemas.microsoft.com/office/powerpoint/2010/main" val="776998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4CE72E8-2EED-4903-90CB-88991991FEDF}"/>
              </a:ext>
            </a:extLst>
          </p:cNvPr>
          <p:cNvSpPr txBox="1"/>
          <p:nvPr/>
        </p:nvSpPr>
        <p:spPr>
          <a:xfrm>
            <a:off x="345897" y="601947"/>
            <a:ext cx="6148754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CERTIFICATION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3C90C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Application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064B75-9B89-4051-98A6-379E01D7BC3E}"/>
              </a:ext>
            </a:extLst>
          </p:cNvPr>
          <p:cNvCxnSpPr>
            <a:cxnSpLocks/>
          </p:cNvCxnSpPr>
          <p:nvPr/>
        </p:nvCxnSpPr>
        <p:spPr>
          <a:xfrm>
            <a:off x="515882" y="2228994"/>
            <a:ext cx="7174685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67C8EF6-ACAC-4A5B-8AC8-8DF7E6CDFFAF}"/>
              </a:ext>
            </a:extLst>
          </p:cNvPr>
          <p:cNvSpPr/>
          <p:nvPr/>
        </p:nvSpPr>
        <p:spPr>
          <a:xfrm>
            <a:off x="515882" y="2183814"/>
            <a:ext cx="832338" cy="5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DE3AAE-EABD-4F70-9E13-39896C26A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3551" y="379190"/>
            <a:ext cx="2497016" cy="8861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CA0B13-BCBB-47BF-BC14-BFA57C8901FD}"/>
              </a:ext>
            </a:extLst>
          </p:cNvPr>
          <p:cNvSpPr txBox="1"/>
          <p:nvPr/>
        </p:nvSpPr>
        <p:spPr>
          <a:xfrm>
            <a:off x="413366" y="2332021"/>
            <a:ext cx="72880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C9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I start my certification application?</a:t>
            </a:r>
            <a:endParaRPr lang="en-US" sz="2400" dirty="0">
              <a:solidFill>
                <a:srgbClr val="3C9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C1EF1A-B1D4-4383-9772-4BAD92A578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4" t="28414" r="17864" b="41"/>
          <a:stretch/>
        </p:blipFill>
        <p:spPr>
          <a:xfrm>
            <a:off x="8161124" y="-7705"/>
            <a:ext cx="4030876" cy="686570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5C94472-F8D8-41DD-AB61-921A9C2AC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762749" y="3379835"/>
            <a:ext cx="6858000" cy="983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9166619-B3D7-4AAA-B9BB-DB19731D2D78}"/>
              </a:ext>
            </a:extLst>
          </p:cNvPr>
          <p:cNvSpPr/>
          <p:nvPr/>
        </p:nvSpPr>
        <p:spPr>
          <a:xfrm>
            <a:off x="482015" y="2999458"/>
            <a:ext cx="8337155" cy="343419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066719-AFA7-4012-9C44-6A0018F5B8AE}"/>
              </a:ext>
            </a:extLst>
          </p:cNvPr>
          <p:cNvSpPr txBox="1"/>
          <p:nvPr/>
        </p:nvSpPr>
        <p:spPr>
          <a:xfrm>
            <a:off x="643036" y="3149127"/>
            <a:ext cx="80151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AN ACCOUNT ON THE CERTIFICATION PORTAL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omwbe.diversitycompliance.com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“Apply For / Renew Certification” | “Create Account”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 APPLICATION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State or Federal. Start a federal application if you want both state and federal certifications.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COMPLETE ONLINE APPLICATION AND UPLOAD DOCUMENTS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85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8502D2-75CD-4CDB-9C0F-F893D02FF551}"/>
              </a:ext>
            </a:extLst>
          </p:cNvPr>
          <p:cNvSpPr/>
          <p:nvPr/>
        </p:nvSpPr>
        <p:spPr>
          <a:xfrm>
            <a:off x="5622" y="0"/>
            <a:ext cx="81446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498B44-AC4A-4CD4-8F68-FDC852AB061D}"/>
              </a:ext>
            </a:extLst>
          </p:cNvPr>
          <p:cNvSpPr txBox="1"/>
          <p:nvPr/>
        </p:nvSpPr>
        <p:spPr>
          <a:xfrm>
            <a:off x="314848" y="447097"/>
            <a:ext cx="6148754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0AAB04-FBA9-433B-AD76-F245BEA5D7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3" t="18409" r="25063" b="1435"/>
          <a:stretch/>
        </p:blipFill>
        <p:spPr>
          <a:xfrm>
            <a:off x="8161124" y="138"/>
            <a:ext cx="4030876" cy="68578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F609F7-DDDF-42D4-A889-C4FB91F901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3551" y="379190"/>
            <a:ext cx="2497016" cy="8861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862700-BABC-4275-AA13-613D98E09439}"/>
              </a:ext>
            </a:extLst>
          </p:cNvPr>
          <p:cNvSpPr txBox="1"/>
          <p:nvPr/>
        </p:nvSpPr>
        <p:spPr>
          <a:xfrm>
            <a:off x="314848" y="1712446"/>
            <a:ext cx="718396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E75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Sharon Harvey, Acting Director of Policy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SharonH@omwbe.wa.gov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(360) 704-8437</a:t>
            </a:r>
          </a:p>
          <a:p>
            <a:endParaRPr lang="en-US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2E75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 Lim, PWSBE Supervisor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LeeL@owmbe.wa.gov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(360) 890-6305</a:t>
            </a:r>
          </a:p>
          <a:p>
            <a:endParaRPr lang="en-US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Minority &amp; Women’s Business Enterprises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1110 Capitol Way S #150, Olympia, WA 98501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(360) 664-9750 |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omwbe.wa.gov</a:t>
            </a:r>
          </a:p>
          <a:p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4280ECB-69DF-43E6-9B57-2DA8BAFB59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1237" b="8784"/>
          <a:stretch/>
        </p:blipFill>
        <p:spPr>
          <a:xfrm>
            <a:off x="4237463" y="2802910"/>
            <a:ext cx="3923661" cy="405509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BD2B438-3BF0-40AF-BE6D-C048288D5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4768311" y="3385560"/>
            <a:ext cx="6846711" cy="98167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3AEEA1D-853F-89F5-8F4D-6ECA4BC42982}"/>
              </a:ext>
            </a:extLst>
          </p:cNvPr>
          <p:cNvCxnSpPr>
            <a:cxnSpLocks/>
          </p:cNvCxnSpPr>
          <p:nvPr/>
        </p:nvCxnSpPr>
        <p:spPr>
          <a:xfrm>
            <a:off x="495713" y="1424249"/>
            <a:ext cx="7309344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96B918A-3AC4-F043-1E35-334A230BDF60}"/>
              </a:ext>
            </a:extLst>
          </p:cNvPr>
          <p:cNvSpPr/>
          <p:nvPr/>
        </p:nvSpPr>
        <p:spPr>
          <a:xfrm>
            <a:off x="495713" y="1378946"/>
            <a:ext cx="832338" cy="5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9321" y="400009"/>
            <a:ext cx="4923693" cy="725488"/>
          </a:xfrm>
        </p:spPr>
        <p:txBody>
          <a:bodyPr>
            <a:noAutofit/>
          </a:bodyPr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6600" dirty="0">
                <a:solidFill>
                  <a:srgbClr val="3C9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0206" y="1591022"/>
            <a:ext cx="11377251" cy="224948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Sharon Harvey, </a:t>
            </a:r>
            <a:r>
              <a:rPr lang="en-US" b="1" dirty="0">
                <a:solidFill>
                  <a:srgbClr val="3C90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Acting Director of Policy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Lee Lim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C9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Works Small Business Enterprise Supervisor</a:t>
            </a:r>
          </a:p>
        </p:txBody>
      </p:sp>
      <p:pic>
        <p:nvPicPr>
          <p:cNvPr id="8" name="Picture 7" descr="A collage of a city&#10;&#10;Description automatically generated with low confidence">
            <a:extLst>
              <a:ext uri="{FF2B5EF4-FFF2-40B4-BE49-F238E27FC236}">
                <a16:creationId xmlns:a16="http://schemas.microsoft.com/office/drawing/2014/main" id="{817EED15-ACEF-4AD1-85D7-704A81528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4053840"/>
            <a:ext cx="12185904" cy="280416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C1C8EC-192C-49A6-9FE9-15CE3DA5AE5E}"/>
              </a:ext>
            </a:extLst>
          </p:cNvPr>
          <p:cNvCxnSpPr>
            <a:cxnSpLocks/>
          </p:cNvCxnSpPr>
          <p:nvPr/>
        </p:nvCxnSpPr>
        <p:spPr>
          <a:xfrm>
            <a:off x="495713" y="1424249"/>
            <a:ext cx="11271744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CD5BA19-3A32-4B3E-A458-497D493C60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0441" y="379190"/>
            <a:ext cx="2497016" cy="8861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CF81E05-BA49-4709-9501-83A611115DB4}"/>
              </a:ext>
            </a:extLst>
          </p:cNvPr>
          <p:cNvSpPr/>
          <p:nvPr/>
        </p:nvSpPr>
        <p:spPr>
          <a:xfrm>
            <a:off x="495713" y="1378946"/>
            <a:ext cx="832338" cy="5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7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87661" y="1310867"/>
            <a:ext cx="4709828" cy="689625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OMWBE </a:t>
            </a:r>
            <a:r>
              <a:rPr lang="en-US" sz="4000" dirty="0">
                <a:solidFill>
                  <a:srgbClr val="3C9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34551" y="2336312"/>
            <a:ext cx="4709829" cy="4072160"/>
          </a:xfrm>
        </p:spPr>
        <p:txBody>
          <a:bodyPr anchor="t">
            <a:normAutofit fontScale="8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be a vital and trusted resource for businesses owned by minorities, women and other under-represented communities to gain access, visibility, and contracting opportunities in procurement.</a:t>
            </a:r>
          </a:p>
          <a:p>
            <a:pPr marL="0" marR="0" lvl="0" indent="0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work to promote equity in how Washington State spends its resources in the private sector by eliminating barriers to equitable participation in public spending and contracting.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35B7AA6-05C6-44FB-913D-7D23A0C69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"/>
            <a:ext cx="6101591" cy="685743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DF74FB-D0D1-4EDE-92FB-EEC473FAF833}"/>
              </a:ext>
            </a:extLst>
          </p:cNvPr>
          <p:cNvCxnSpPr>
            <a:cxnSpLocks/>
          </p:cNvCxnSpPr>
          <p:nvPr/>
        </p:nvCxnSpPr>
        <p:spPr>
          <a:xfrm>
            <a:off x="6893168" y="2149162"/>
            <a:ext cx="4349263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FE2A7EF-351B-493C-9BAA-A96CE12F9B15}"/>
              </a:ext>
            </a:extLst>
          </p:cNvPr>
          <p:cNvSpPr/>
          <p:nvPr/>
        </p:nvSpPr>
        <p:spPr>
          <a:xfrm>
            <a:off x="6893168" y="2103644"/>
            <a:ext cx="832338" cy="5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9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55725"/>
            <a:ext cx="9542463" cy="224948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DAECE4-E548-43B4-AFAF-229F7D72ACF6}"/>
              </a:ext>
            </a:extLst>
          </p:cNvPr>
          <p:cNvSpPr txBox="1">
            <a:spLocks/>
          </p:cNvSpPr>
          <p:nvPr/>
        </p:nvSpPr>
        <p:spPr>
          <a:xfrm>
            <a:off x="379321" y="400009"/>
            <a:ext cx="8800632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CERTIFICATION </a:t>
            </a:r>
            <a:r>
              <a:rPr lang="en-US" sz="6000" dirty="0">
                <a:solidFill>
                  <a:srgbClr val="3C9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193C97-68C6-40F1-AC2E-AEA66823A56A}"/>
              </a:ext>
            </a:extLst>
          </p:cNvPr>
          <p:cNvCxnSpPr>
            <a:cxnSpLocks/>
          </p:cNvCxnSpPr>
          <p:nvPr/>
        </p:nvCxnSpPr>
        <p:spPr>
          <a:xfrm>
            <a:off x="495713" y="1424249"/>
            <a:ext cx="11271744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8615FB1-4A35-4DB7-963A-E23CE2458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0441" y="379190"/>
            <a:ext cx="2497016" cy="8861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E3B29E-3657-47D5-A6A0-14A74517BB4E}"/>
              </a:ext>
            </a:extLst>
          </p:cNvPr>
          <p:cNvSpPr/>
          <p:nvPr/>
        </p:nvSpPr>
        <p:spPr>
          <a:xfrm>
            <a:off x="495713" y="1378946"/>
            <a:ext cx="832338" cy="5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DBAEAF2-3297-4FFF-A8B9-2DC6DE17A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928" y="1787237"/>
            <a:ext cx="11339313" cy="42964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7C56BA-8733-352D-C7CA-3B83A5166A40}"/>
              </a:ext>
            </a:extLst>
          </p:cNvPr>
          <p:cNvSpPr txBox="1"/>
          <p:nvPr/>
        </p:nvSpPr>
        <p:spPr>
          <a:xfrm>
            <a:off x="6497304" y="6143949"/>
            <a:ext cx="55027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9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PWSBE Certification is Coming Soon!</a:t>
            </a:r>
            <a:endParaRPr lang="en-US" sz="2200" dirty="0">
              <a:solidFill>
                <a:srgbClr val="009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52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42BA5A0-D8C0-40A6-942D-F373ACE98A79}"/>
              </a:ext>
            </a:extLst>
          </p:cNvPr>
          <p:cNvSpPr/>
          <p:nvPr/>
        </p:nvSpPr>
        <p:spPr>
          <a:xfrm>
            <a:off x="0" y="42452"/>
            <a:ext cx="12192000" cy="6865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EC1A5C-2D18-493D-BCA4-826A1B978BA2}"/>
              </a:ext>
            </a:extLst>
          </p:cNvPr>
          <p:cNvSpPr txBox="1"/>
          <p:nvPr/>
        </p:nvSpPr>
        <p:spPr>
          <a:xfrm>
            <a:off x="345897" y="601947"/>
            <a:ext cx="6148754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Public Works </a:t>
            </a:r>
            <a:r>
              <a:rPr lang="en-US" sz="5400" b="1" dirty="0">
                <a:solidFill>
                  <a:srgbClr val="3C90C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Certification</a:t>
            </a:r>
            <a:endParaRPr lang="en-US" sz="5400" b="1" kern="1200" dirty="0">
              <a:solidFill>
                <a:srgbClr val="3C90C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F76055-77DE-4292-9E70-9357C50C22F6}"/>
              </a:ext>
            </a:extLst>
          </p:cNvPr>
          <p:cNvCxnSpPr>
            <a:cxnSpLocks/>
          </p:cNvCxnSpPr>
          <p:nvPr/>
        </p:nvCxnSpPr>
        <p:spPr>
          <a:xfrm>
            <a:off x="515882" y="2411874"/>
            <a:ext cx="7174685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329E09A-87A1-4860-BE20-613707942332}"/>
              </a:ext>
            </a:extLst>
          </p:cNvPr>
          <p:cNvSpPr/>
          <p:nvPr/>
        </p:nvSpPr>
        <p:spPr>
          <a:xfrm>
            <a:off x="515882" y="2366694"/>
            <a:ext cx="832338" cy="5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D66672-484E-4BE0-BD3D-BA85121D38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3551" y="379190"/>
            <a:ext cx="2497016" cy="886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00C145-33E9-41D0-9972-B7A07CE29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" b="842"/>
          <a:stretch/>
        </p:blipFill>
        <p:spPr>
          <a:xfrm>
            <a:off x="8161124" y="-7705"/>
            <a:ext cx="4030876" cy="68580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4BB8022-A202-4F91-B2A0-D64005D8F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4762749" y="3379835"/>
            <a:ext cx="6858000" cy="983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A05CB4-15BF-401A-A70F-EEBD54206A97}"/>
              </a:ext>
            </a:extLst>
          </p:cNvPr>
          <p:cNvSpPr/>
          <p:nvPr/>
        </p:nvSpPr>
        <p:spPr>
          <a:xfrm>
            <a:off x="471202" y="2655639"/>
            <a:ext cx="8337155" cy="4056453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DF2160-632E-4CE3-9AB7-711705D03F97}"/>
              </a:ext>
            </a:extLst>
          </p:cNvPr>
          <p:cNvSpPr txBox="1"/>
          <p:nvPr/>
        </p:nvSpPr>
        <p:spPr>
          <a:xfrm>
            <a:off x="510862" y="2847047"/>
            <a:ext cx="8118962" cy="3631763"/>
          </a:xfrm>
          <a:prstGeom prst="rect">
            <a:avLst/>
          </a:prstGeom>
          <a:noFill/>
          <a:ln w="19050" cmpd="thinThick">
            <a:noFill/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Works Small Business Enterprise (PWSBE) 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 Certification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Race and Gender Neutral 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Eligibility Requirements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 Net Worth (PNW) under $1.32 million excluding primary residence and applicant business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Gross Receipts Under $30.4 million based on a 3-year average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works focused – Public work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means all work, construction, alteration, repair, or improvement. Ex: Public buildings, infrastructure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7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5B727BA-1970-EBBE-611A-6458A61D1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" b="842"/>
          <a:stretch/>
        </p:blipFill>
        <p:spPr>
          <a:xfrm>
            <a:off x="8161124" y="-7705"/>
            <a:ext cx="4030876" cy="685800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E97E8FB-EA7B-4C19-0730-65FCC99F1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762749" y="3379835"/>
            <a:ext cx="6858000" cy="983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B3D3C9-DCAC-A0F9-B81A-623939BF6ED4}"/>
              </a:ext>
            </a:extLst>
          </p:cNvPr>
          <p:cNvSpPr txBox="1"/>
          <p:nvPr/>
        </p:nvSpPr>
        <p:spPr>
          <a:xfrm>
            <a:off x="535373" y="1683964"/>
            <a:ext cx="7269684" cy="2831544"/>
          </a:xfrm>
          <a:prstGeom prst="rect">
            <a:avLst/>
          </a:prstGeom>
          <a:noFill/>
          <a:ln w="19050" cmpd="thinThick">
            <a:noFill/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PWSBE businesses may be placed on the statewide small works roster by the Municipal Research and Services Center (MRSC)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OMWBE state certified businesses operating in public works are automatically PWSBE eligible at no additional cost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 contracting opportunities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21FB17E-872F-DE91-3778-6139A47CE76A}"/>
              </a:ext>
            </a:extLst>
          </p:cNvPr>
          <p:cNvCxnSpPr>
            <a:cxnSpLocks/>
          </p:cNvCxnSpPr>
          <p:nvPr/>
        </p:nvCxnSpPr>
        <p:spPr>
          <a:xfrm>
            <a:off x="495713" y="1424249"/>
            <a:ext cx="7309344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792879E-CC4B-BFF2-2864-6E362C9A47C9}"/>
              </a:ext>
            </a:extLst>
          </p:cNvPr>
          <p:cNvSpPr/>
          <p:nvPr/>
        </p:nvSpPr>
        <p:spPr>
          <a:xfrm>
            <a:off x="495713" y="1378946"/>
            <a:ext cx="832338" cy="5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3F9D4C9-50E0-7601-1FE5-349C3651740E}"/>
              </a:ext>
            </a:extLst>
          </p:cNvPr>
          <p:cNvSpPr txBox="1">
            <a:spLocks/>
          </p:cNvSpPr>
          <p:nvPr/>
        </p:nvSpPr>
        <p:spPr>
          <a:xfrm>
            <a:off x="379321" y="400009"/>
            <a:ext cx="7763263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PWSBE </a:t>
            </a:r>
            <a:r>
              <a:rPr lang="en-US" sz="5200" dirty="0">
                <a:solidFill>
                  <a:srgbClr val="3C9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</a:t>
            </a:r>
          </a:p>
        </p:txBody>
      </p:sp>
    </p:spTree>
    <p:extLst>
      <p:ext uri="{BB962C8B-B14F-4D97-AF65-F5344CB8AC3E}">
        <p14:creationId xmlns:p14="http://schemas.microsoft.com/office/powerpoint/2010/main" val="62128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ky, outdoor, transport&#10;&#10;Description automatically generated">
            <a:extLst>
              <a:ext uri="{FF2B5EF4-FFF2-40B4-BE49-F238E27FC236}">
                <a16:creationId xmlns:a16="http://schemas.microsoft.com/office/drawing/2014/main" id="{742D3503-491A-473A-9557-80FF0BAAB9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357"/>
          <a:stretch/>
        </p:blipFill>
        <p:spPr>
          <a:xfrm>
            <a:off x="0" y="-1"/>
            <a:ext cx="12192000" cy="4441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28056" y="-18710"/>
            <a:ext cx="10493829" cy="1466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Get Certified?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C6B1316-3CCA-45D6-9AAD-D511CF87ACD7}"/>
              </a:ext>
            </a:extLst>
          </p:cNvPr>
          <p:cNvSpPr txBox="1">
            <a:spLocks/>
          </p:cNvSpPr>
          <p:nvPr/>
        </p:nvSpPr>
        <p:spPr>
          <a:xfrm>
            <a:off x="1295397" y="-73140"/>
            <a:ext cx="10493829" cy="1466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Get Certified?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BB9D30-D6C2-41B3-989D-CC3470CC6AA9}"/>
              </a:ext>
            </a:extLst>
          </p:cNvPr>
          <p:cNvSpPr/>
          <p:nvPr/>
        </p:nvSpPr>
        <p:spPr>
          <a:xfrm>
            <a:off x="1" y="4460078"/>
            <a:ext cx="3058886" cy="239676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6D693B-1922-4269-8ECD-0096138C8261}"/>
              </a:ext>
            </a:extLst>
          </p:cNvPr>
          <p:cNvSpPr txBox="1"/>
          <p:nvPr/>
        </p:nvSpPr>
        <p:spPr>
          <a:xfrm>
            <a:off x="132474" y="4631688"/>
            <a:ext cx="277401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2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 firm anticipates working with state agencies, local governments, school districts, and public universities.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71ACF0-0128-4DFB-96C0-0E44B1517E79}"/>
              </a:ext>
            </a:extLst>
          </p:cNvPr>
          <p:cNvSpPr/>
          <p:nvPr/>
        </p:nvSpPr>
        <p:spPr>
          <a:xfrm>
            <a:off x="3058887" y="4461237"/>
            <a:ext cx="3058886" cy="2396762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08C93CB-2E58-44B5-8896-F0D644C1E677}"/>
              </a:ext>
            </a:extLst>
          </p:cNvPr>
          <p:cNvSpPr/>
          <p:nvPr/>
        </p:nvSpPr>
        <p:spPr>
          <a:xfrm>
            <a:off x="6117773" y="4460079"/>
            <a:ext cx="3058886" cy="23979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68A45CB-53B3-46F5-B8B3-78E163803DC3}"/>
              </a:ext>
            </a:extLst>
          </p:cNvPr>
          <p:cNvSpPr/>
          <p:nvPr/>
        </p:nvSpPr>
        <p:spPr>
          <a:xfrm>
            <a:off x="9176660" y="4460078"/>
            <a:ext cx="3015339" cy="239792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5762BA-09DA-4C78-9D14-0BA88CAFE8CB}"/>
              </a:ext>
            </a:extLst>
          </p:cNvPr>
          <p:cNvSpPr txBox="1"/>
          <p:nvPr/>
        </p:nvSpPr>
        <p:spPr>
          <a:xfrm>
            <a:off x="3184557" y="4633884"/>
            <a:ext cx="277401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Contract opportunity with state agencies and local governments.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08673E-B47C-4AC4-A12D-3926AD41A7F2}"/>
              </a:ext>
            </a:extLst>
          </p:cNvPr>
          <p:cNvSpPr txBox="1"/>
          <p:nvPr/>
        </p:nvSpPr>
        <p:spPr>
          <a:xfrm>
            <a:off x="6226207" y="4633884"/>
            <a:ext cx="277401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agencies and colleges have supplier diversity goals.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2D6E78-9F2C-4147-ACE3-0C2C48F2C75A}"/>
              </a:ext>
            </a:extLst>
          </p:cNvPr>
          <p:cNvSpPr txBox="1"/>
          <p:nvPr/>
        </p:nvSpPr>
        <p:spPr>
          <a:xfrm>
            <a:off x="9285093" y="4633883"/>
            <a:ext cx="277401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private companies also use OMWBE’s certified businesses to fulfill their supplier diversity goals.</a:t>
            </a:r>
          </a:p>
        </p:txBody>
      </p:sp>
    </p:spTree>
    <p:extLst>
      <p:ext uri="{BB962C8B-B14F-4D97-AF65-F5344CB8AC3E}">
        <p14:creationId xmlns:p14="http://schemas.microsoft.com/office/powerpoint/2010/main" val="2032040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9321" y="400009"/>
            <a:ext cx="4923693" cy="725488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3C9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lang="en-US" sz="7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0206" y="1558364"/>
            <a:ext cx="11377251" cy="2249488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ncrease your visibility through listings on important databases for certified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businesses</a:t>
            </a:r>
            <a:r>
              <a:rPr lang="en-US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active bids throughout the state including WEBS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Listed on OMWBE’s public directory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 contracting opportunity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when 6 or more certified businesses are on statewide small works roster</a:t>
            </a:r>
            <a:endParaRPr lang="en-US" sz="18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Small Business Assistance support services to navigate your certification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our logo on your business website </a:t>
            </a:r>
            <a:r>
              <a:rPr lang="en-US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GROW YOUR BUSINESS! </a:t>
            </a:r>
            <a:endParaRPr lang="en-US" sz="18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en-US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collage of a city&#10;&#10;Description automatically generated with low confidence">
            <a:extLst>
              <a:ext uri="{FF2B5EF4-FFF2-40B4-BE49-F238E27FC236}">
                <a16:creationId xmlns:a16="http://schemas.microsoft.com/office/drawing/2014/main" id="{817EED15-ACEF-4AD1-85D7-704A81528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4053840"/>
            <a:ext cx="12185904" cy="280416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C1C8EC-192C-49A6-9FE9-15CE3DA5AE5E}"/>
              </a:ext>
            </a:extLst>
          </p:cNvPr>
          <p:cNvCxnSpPr>
            <a:cxnSpLocks/>
          </p:cNvCxnSpPr>
          <p:nvPr/>
        </p:nvCxnSpPr>
        <p:spPr>
          <a:xfrm>
            <a:off x="495713" y="1424249"/>
            <a:ext cx="11271744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CD5BA19-3A32-4B3E-A458-497D493C60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0441" y="379190"/>
            <a:ext cx="2497016" cy="8861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CF81E05-BA49-4709-9501-83A611115DB4}"/>
              </a:ext>
            </a:extLst>
          </p:cNvPr>
          <p:cNvSpPr/>
          <p:nvPr/>
        </p:nvSpPr>
        <p:spPr>
          <a:xfrm>
            <a:off x="495713" y="1378946"/>
            <a:ext cx="832338" cy="5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56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954504" y="1325563"/>
            <a:ext cx="1005037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209304"/>
            <a:ext cx="9161834" cy="1844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>
                  <a:lumMod val="75000"/>
                </a:srgbClr>
              </a:solidFill>
              <a:effectLst/>
              <a:uLnTx/>
              <a:uFillTx/>
              <a:latin typeface="Gill Sans M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>
                  <a:lumMod val="75000"/>
                </a:srgbClr>
              </a:solidFill>
              <a:effectLst/>
              <a:uLnTx/>
              <a:uFillTx/>
              <a:latin typeface="Gill Sans M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>
                  <a:lumMod val="75000"/>
                </a:srgbClr>
              </a:solidFill>
              <a:effectLst/>
              <a:uLnTx/>
              <a:uFillTx/>
              <a:latin typeface="Gill Sans M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F581DD-F81D-41E0-983E-F5F20023275B}"/>
              </a:ext>
            </a:extLst>
          </p:cNvPr>
          <p:cNvSpPr/>
          <p:nvPr/>
        </p:nvSpPr>
        <p:spPr>
          <a:xfrm>
            <a:off x="0" y="0"/>
            <a:ext cx="12192000" cy="6870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6A84F06-E3A4-423A-80AD-E32AD39A67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3" r="30413"/>
          <a:stretch/>
        </p:blipFill>
        <p:spPr>
          <a:xfrm>
            <a:off x="0" y="-1"/>
            <a:ext cx="4041422" cy="68703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4F302B1-10DE-4691-BFB1-EADD12E1ED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0441" y="379190"/>
            <a:ext cx="2497016" cy="88615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48937EC-5EA2-41FC-8E59-D9790C032D66}"/>
              </a:ext>
            </a:extLst>
          </p:cNvPr>
          <p:cNvSpPr txBox="1"/>
          <p:nvPr/>
        </p:nvSpPr>
        <p:spPr>
          <a:xfrm>
            <a:off x="4422787" y="601947"/>
            <a:ext cx="6148754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TYPES OF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A5C073D-16D9-40AC-A74F-9459A8493958}"/>
              </a:ext>
            </a:extLst>
          </p:cNvPr>
          <p:cNvCxnSpPr>
            <a:cxnSpLocks/>
          </p:cNvCxnSpPr>
          <p:nvPr/>
        </p:nvCxnSpPr>
        <p:spPr>
          <a:xfrm>
            <a:off x="4592772" y="2411874"/>
            <a:ext cx="7174685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91D358E-FFCD-459C-A130-F50896CEC15A}"/>
              </a:ext>
            </a:extLst>
          </p:cNvPr>
          <p:cNvSpPr/>
          <p:nvPr/>
        </p:nvSpPr>
        <p:spPr>
          <a:xfrm>
            <a:off x="4592772" y="2366694"/>
            <a:ext cx="832338" cy="5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7ECABA59-A191-43BF-95EC-7213F441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626052" y="3379835"/>
            <a:ext cx="6858000" cy="9832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F02B0AC-31AB-4541-A016-5E2DEE8F0BD8}"/>
              </a:ext>
            </a:extLst>
          </p:cNvPr>
          <p:cNvSpPr/>
          <p:nvPr/>
        </p:nvSpPr>
        <p:spPr>
          <a:xfrm>
            <a:off x="3430302" y="2706185"/>
            <a:ext cx="8337155" cy="544576"/>
          </a:xfrm>
          <a:prstGeom prst="rect">
            <a:avLst/>
          </a:prstGeom>
          <a:solidFill>
            <a:srgbClr val="0A1A2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51515F9-D4BB-46AA-B551-0ED39F6C77BB}"/>
              </a:ext>
            </a:extLst>
          </p:cNvPr>
          <p:cNvSpPr/>
          <p:nvPr/>
        </p:nvSpPr>
        <p:spPr>
          <a:xfrm>
            <a:off x="3430302" y="3225233"/>
            <a:ext cx="8337155" cy="54457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9C1684E-CA65-4EEF-84F2-87BF9614AFD2}"/>
              </a:ext>
            </a:extLst>
          </p:cNvPr>
          <p:cNvSpPr/>
          <p:nvPr/>
        </p:nvSpPr>
        <p:spPr>
          <a:xfrm>
            <a:off x="3430301" y="3763597"/>
            <a:ext cx="8337155" cy="54457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AD1061F-E1BE-49F3-A87A-2FD60999C121}"/>
              </a:ext>
            </a:extLst>
          </p:cNvPr>
          <p:cNvSpPr/>
          <p:nvPr/>
        </p:nvSpPr>
        <p:spPr>
          <a:xfrm>
            <a:off x="3430300" y="4299167"/>
            <a:ext cx="8337155" cy="54457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63EA5EE-5069-49A4-A99F-694AE5F4E81F}"/>
              </a:ext>
            </a:extLst>
          </p:cNvPr>
          <p:cNvSpPr/>
          <p:nvPr/>
        </p:nvSpPr>
        <p:spPr>
          <a:xfrm>
            <a:off x="3430299" y="4843295"/>
            <a:ext cx="8337155" cy="5445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D39FF6-CAA3-40BA-8F97-F4AB3509C71C}"/>
              </a:ext>
            </a:extLst>
          </p:cNvPr>
          <p:cNvSpPr/>
          <p:nvPr/>
        </p:nvSpPr>
        <p:spPr>
          <a:xfrm>
            <a:off x="3430299" y="5384645"/>
            <a:ext cx="8337155" cy="5445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BEB74A-208A-43A2-AB92-5ED660D7F0CD}"/>
              </a:ext>
            </a:extLst>
          </p:cNvPr>
          <p:cNvSpPr/>
          <p:nvPr/>
        </p:nvSpPr>
        <p:spPr>
          <a:xfrm>
            <a:off x="3430299" y="5932245"/>
            <a:ext cx="8337155" cy="544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1226EB-BE68-46D5-95FF-F6159751AAF5}"/>
              </a:ext>
            </a:extLst>
          </p:cNvPr>
          <p:cNvSpPr txBox="1"/>
          <p:nvPr/>
        </p:nvSpPr>
        <p:spPr>
          <a:xfrm>
            <a:off x="3660449" y="2730107"/>
            <a:ext cx="8107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Affidavit of Certification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FF15E71-579A-4B9C-AC1E-25E5B0C15BFC}"/>
              </a:ext>
            </a:extLst>
          </p:cNvPr>
          <p:cNvSpPr txBox="1"/>
          <p:nvPr/>
        </p:nvSpPr>
        <p:spPr>
          <a:xfrm>
            <a:off x="3668751" y="3239348"/>
            <a:ext cx="8098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Personal and Business Taxes (3 Years)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20E161-A771-4F50-A3E1-E938DA4DBD87}"/>
              </a:ext>
            </a:extLst>
          </p:cNvPr>
          <p:cNvSpPr txBox="1"/>
          <p:nvPr/>
        </p:nvSpPr>
        <p:spPr>
          <a:xfrm>
            <a:off x="3668751" y="3785754"/>
            <a:ext cx="8098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Personal Net Worth Statement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C5898C2-32EF-471D-84C4-5B6CB3045CFA}"/>
              </a:ext>
            </a:extLst>
          </p:cNvPr>
          <p:cNvSpPr txBox="1"/>
          <p:nvPr/>
        </p:nvSpPr>
        <p:spPr>
          <a:xfrm>
            <a:off x="3668751" y="4309861"/>
            <a:ext cx="8098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Business Formation and Operating Documents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4B707CC-315B-473C-B9D3-92A2E880F321}"/>
              </a:ext>
            </a:extLst>
          </p:cNvPr>
          <p:cNvSpPr txBox="1"/>
          <p:nvPr/>
        </p:nvSpPr>
        <p:spPr>
          <a:xfrm>
            <a:off x="3665036" y="4863706"/>
            <a:ext cx="8098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Resume(s)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B33482-90CE-41EB-AB8C-1A3B54E7D182}"/>
              </a:ext>
            </a:extLst>
          </p:cNvPr>
          <p:cNvSpPr txBox="1"/>
          <p:nvPr/>
        </p:nvSpPr>
        <p:spPr>
          <a:xfrm>
            <a:off x="3665036" y="5398961"/>
            <a:ext cx="8098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Proof of Initial Investment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C22AC5-2238-4499-AC53-51E99B00E48A}"/>
              </a:ext>
            </a:extLst>
          </p:cNvPr>
          <p:cNvSpPr txBox="1"/>
          <p:nvPr/>
        </p:nvSpPr>
        <p:spPr>
          <a:xfrm>
            <a:off x="3665036" y="5945373"/>
            <a:ext cx="8098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List of Equipment</a:t>
            </a:r>
          </a:p>
        </p:txBody>
      </p:sp>
    </p:spTree>
    <p:extLst>
      <p:ext uri="{BB962C8B-B14F-4D97-AF65-F5344CB8AC3E}">
        <p14:creationId xmlns:p14="http://schemas.microsoft.com/office/powerpoint/2010/main" val="601117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MWBE blu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E75B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6395</TotalTime>
  <Words>524</Words>
  <Application>Microsoft Office PowerPoint</Application>
  <PresentationFormat>Widescreen</PresentationFormat>
  <Paragraphs>87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Gill Sans MT</vt:lpstr>
      <vt:lpstr>Myriad Pro</vt:lpstr>
      <vt:lpstr>Arial</vt:lpstr>
      <vt:lpstr>Courier New</vt:lpstr>
      <vt:lpstr>Office Theme</vt:lpstr>
      <vt:lpstr>PowerPoint Presentation</vt:lpstr>
      <vt:lpstr>ABOUT US</vt:lpstr>
      <vt:lpstr>OMWBE Purpose</vt:lpstr>
      <vt:lpstr>PowerPoint Presentation</vt:lpstr>
      <vt:lpstr>PowerPoint Presentation</vt:lpstr>
      <vt:lpstr>PowerPoint Presentation</vt:lpstr>
      <vt:lpstr>Why Get Certified? </vt:lpstr>
      <vt:lpstr>Benefits </vt:lpstr>
      <vt:lpstr>PowerPoint Presentation</vt:lpstr>
      <vt:lpstr>PowerPoint Presentation</vt:lpstr>
      <vt:lpstr>PowerPoint Presentation</vt:lpstr>
      <vt:lpstr>PowerPoint Presentation</vt:lpstr>
    </vt:vector>
  </TitlesOfParts>
  <Company>WSDOT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Erdmann, Sarah (OMWBE)</dc:creator>
  <cp:lastModifiedBy>Emma Hoy</cp:lastModifiedBy>
  <cp:revision>246</cp:revision>
  <cp:lastPrinted>2020-01-21T16:41:23Z</cp:lastPrinted>
  <dcterms:created xsi:type="dcterms:W3CDTF">2020-01-16T22:08:30Z</dcterms:created>
  <dcterms:modified xsi:type="dcterms:W3CDTF">2024-02-22T02:00:35Z</dcterms:modified>
</cp:coreProperties>
</file>